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7" r:id="rId2"/>
    <p:sldId id="276" r:id="rId3"/>
    <p:sldId id="277" r:id="rId4"/>
    <p:sldId id="295" r:id="rId5"/>
    <p:sldId id="300" r:id="rId6"/>
    <p:sldId id="283" r:id="rId7"/>
    <p:sldId id="279" r:id="rId8"/>
    <p:sldId id="280" r:id="rId9"/>
    <p:sldId id="293" r:id="rId10"/>
    <p:sldId id="301" r:id="rId11"/>
    <p:sldId id="303" r:id="rId12"/>
    <p:sldId id="302" r:id="rId13"/>
    <p:sldId id="289" r:id="rId14"/>
    <p:sldId id="291" r:id="rId15"/>
    <p:sldId id="294" r:id="rId16"/>
    <p:sldId id="29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0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56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3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616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805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92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3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1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5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3/27/2019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1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5" y="5908210"/>
            <a:ext cx="45720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7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110621"/>
            <a:ext cx="7766936" cy="1646303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Asamblea General RUEPEP 2018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794184"/>
            <a:ext cx="7766936" cy="1096899"/>
          </a:xfrm>
        </p:spPr>
        <p:txBody>
          <a:bodyPr>
            <a:normAutofit/>
          </a:bodyPr>
          <a:lstStyle/>
          <a:p>
            <a:r>
              <a:rPr lang="es-ES" sz="2400" dirty="0" smtClean="0"/>
              <a:t>Barcelona, 27 de marzo de 2019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025244"/>
            <a:ext cx="4298103" cy="83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Elecciones a Junta Directiva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90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0075" y="348877"/>
            <a:ext cx="8042276" cy="1336956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Candidaturas a Presidencia, Vicepresidencia y Secretaría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33025" y="1686370"/>
            <a:ext cx="8720575" cy="1200329"/>
          </a:xfrm>
          <a:prstGeom prst="rect">
            <a:avLst/>
          </a:prstGeom>
          <a:noFill/>
          <a:ln>
            <a:solidFill>
              <a:srgbClr val="2E83C3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PRESIDENCIA: UNIVERSIDAD DE BARCELONA</a:t>
            </a:r>
          </a:p>
          <a:p>
            <a:r>
              <a:rPr lang="es-ES_tradnl" sz="2400" b="1" dirty="0"/>
              <a:t>María Cristina Sanz </a:t>
            </a:r>
            <a:r>
              <a:rPr lang="es-ES_tradnl" sz="2400" b="1" dirty="0" smtClean="0"/>
              <a:t>López</a:t>
            </a:r>
          </a:p>
          <a:p>
            <a:r>
              <a:rPr lang="es-ES" sz="2400" dirty="0" smtClean="0"/>
              <a:t>Directora de la Agencia de Postgrado</a:t>
            </a:r>
            <a:endParaRPr lang="es-ES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28413" y="3095435"/>
            <a:ext cx="8725187" cy="1569660"/>
          </a:xfrm>
          <a:prstGeom prst="rect">
            <a:avLst/>
          </a:prstGeom>
          <a:noFill/>
          <a:ln>
            <a:solidFill>
              <a:srgbClr val="2E83C3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VICEPRESIDENCIA: UNIVERSIDAD COMPLUTENSE DE MADRID</a:t>
            </a:r>
          </a:p>
          <a:p>
            <a:r>
              <a:rPr lang="es-ES_tradnl" sz="2400" b="1" dirty="0"/>
              <a:t>Lucila Finkel </a:t>
            </a:r>
            <a:r>
              <a:rPr lang="es-ES_tradnl" sz="2400" b="1" dirty="0" err="1" smtClean="0"/>
              <a:t>Morgenstern</a:t>
            </a:r>
            <a:endParaRPr lang="es-ES_tradnl" sz="2400" b="1" dirty="0" smtClean="0"/>
          </a:p>
          <a:p>
            <a:r>
              <a:rPr lang="es-ES" sz="2400" dirty="0" smtClean="0"/>
              <a:t>Delegada del Rector para la Formación Permanente, Prácticas Externa y Empleabilidad</a:t>
            </a:r>
            <a:endParaRPr lang="es-ES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028413" y="4868287"/>
            <a:ext cx="8725187" cy="1200329"/>
          </a:xfrm>
          <a:prstGeom prst="rect">
            <a:avLst/>
          </a:prstGeom>
          <a:noFill/>
          <a:ln>
            <a:solidFill>
              <a:srgbClr val="2E83C3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SECRETARÍA: UNIVERSIDAD POLITÉCNICA DE VALENCIA</a:t>
            </a:r>
          </a:p>
          <a:p>
            <a:r>
              <a:rPr lang="es-ES_tradnl" sz="2400" b="1" dirty="0" smtClean="0"/>
              <a:t>Roberto Romero Llop</a:t>
            </a:r>
          </a:p>
          <a:p>
            <a:r>
              <a:rPr lang="es-ES" sz="2400" dirty="0" smtClean="0"/>
              <a:t>Responsable de Títulos Propios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995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0075" y="348877"/>
            <a:ext cx="8042276" cy="1336956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Candidaturas a Vocalía 3 (y 1)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56760" y="2073854"/>
            <a:ext cx="3767469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UNIVERSIDAD DE </a:t>
            </a:r>
            <a:r>
              <a:rPr lang="es-ES" sz="2400" b="1" dirty="0" smtClean="0"/>
              <a:t>ALICANTE</a:t>
            </a:r>
            <a:endParaRPr lang="es-ES" sz="2400" b="1" dirty="0"/>
          </a:p>
          <a:p>
            <a:r>
              <a:rPr lang="es-ES_tradnl" sz="2400" b="1" dirty="0"/>
              <a:t>Mariela </a:t>
            </a:r>
            <a:r>
              <a:rPr lang="es-ES_tradnl" sz="2400" b="1" dirty="0" smtClean="0"/>
              <a:t>L. </a:t>
            </a:r>
            <a:r>
              <a:rPr lang="es-ES_tradnl" sz="2400" b="1" dirty="0"/>
              <a:t>Álvarez </a:t>
            </a:r>
            <a:r>
              <a:rPr lang="es-ES_tradnl" sz="2400" b="1" dirty="0" smtClean="0"/>
              <a:t>López</a:t>
            </a:r>
          </a:p>
          <a:p>
            <a:r>
              <a:rPr lang="es-ES" sz="2400" dirty="0" smtClean="0"/>
              <a:t>Directora del Centro de Formación Continua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033025" y="2065054"/>
            <a:ext cx="3935605" cy="1200329"/>
          </a:xfrm>
          <a:prstGeom prst="rect">
            <a:avLst/>
          </a:prstGeom>
          <a:noFill/>
          <a:ln>
            <a:solidFill>
              <a:srgbClr val="2E83C3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UNIVERSIDAD DE HUELVA</a:t>
            </a:r>
            <a:endParaRPr lang="es-ES" sz="2400" b="1" dirty="0" smtClean="0"/>
          </a:p>
          <a:p>
            <a:r>
              <a:rPr lang="es-ES_tradnl" sz="2400" b="1" dirty="0"/>
              <a:t>Juan Luis Aguado </a:t>
            </a:r>
            <a:r>
              <a:rPr lang="es-ES_tradnl" sz="2400" b="1" dirty="0" smtClean="0"/>
              <a:t>Casas</a:t>
            </a:r>
          </a:p>
          <a:p>
            <a:r>
              <a:rPr lang="es-ES" sz="2400" dirty="0" smtClean="0"/>
              <a:t>Director de Posgrado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536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2019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5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>
          <a:xfrm>
            <a:off x="498475" y="209177"/>
            <a:ext cx="8042276" cy="794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2019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58394"/>
              </p:ext>
            </p:extLst>
          </p:nvPr>
        </p:nvGraphicFramePr>
        <p:xfrm>
          <a:off x="1583619" y="802916"/>
          <a:ext cx="8132430" cy="5324832"/>
        </p:xfrm>
        <a:graphic>
          <a:graphicData uri="http://schemas.openxmlformats.org/drawingml/2006/table">
            <a:tbl>
              <a:tblPr/>
              <a:tblGrid>
                <a:gridCol w="888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9310">
                  <a:extLst>
                    <a:ext uri="{9D8B030D-6E8A-4147-A177-3AD203B41FA5}">
                      <a16:colId xmlns:a16="http://schemas.microsoft.com/office/drawing/2014/main" val="61110169"/>
                    </a:ext>
                  </a:extLst>
                </a:gridCol>
                <a:gridCol w="2264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9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 DE SOCIOS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385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numerarios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31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Colaboradores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_tradn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</a:t>
                      </a:r>
                      <a:r>
                        <a:rPr lang="es-ES_tradn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RPORA</a:t>
                      </a:r>
                      <a:r>
                        <a:rPr lang="es-ES_tradn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CIÓN</a:t>
                      </a:r>
                      <a:r>
                        <a:rPr lang="es-ES_tradn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REMANENTES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FUNCIONAMIENTO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difusión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Fungible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Edición publicaciones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gestoría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577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realización de Estudios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11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ACTIVIDADES PARA SOCIOS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actividades para socios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6680">
                <a:tc rowSpan="2"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socios (viajes)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67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Asesoramiento</a:t>
                      </a:r>
                      <a:r>
                        <a:rPr lang="es-E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formación para el empleo - FUNDAE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403921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VIAJE Y DESPLAZAMIENTO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Junta Directiva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Red y de representación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VARIOS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DEL EJERCICIO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766126"/>
            <a:ext cx="8049337" cy="10918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603" y="143863"/>
            <a:ext cx="8042276" cy="997324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Universidades que no son socias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7542" y="949107"/>
            <a:ext cx="4094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sz="1000">
                <a:latin typeface="Verdana" charset="0"/>
                <a:ea typeface="ＭＳ Ｐゴシック" charset="0"/>
                <a:cs typeface="Verdana" charset="0"/>
              </a:defRPr>
            </a:lvl1pPr>
            <a:lvl2pPr marL="742950" indent="-285750" eaLnBrk="0" hangingPunct="0">
              <a:defRPr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ANDALUCÍA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Internacional de </a:t>
            </a:r>
            <a:r>
              <a:rPr lang="es-ES" sz="1200" dirty="0" smtClean="0">
                <a:latin typeface="+mn-lt"/>
              </a:rPr>
              <a:t>Andalucía</a:t>
            </a: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u="sng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CANTABRIA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Internacional Menéndez Pelayo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CASTILLA Y LEÓN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Católica de Ávila (P)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Europea Miguel de Cervantes (P)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IE Universidad (P)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CATALUÑA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</a:t>
            </a:r>
            <a:r>
              <a:rPr lang="es-ES" sz="1200" dirty="0" err="1" smtClean="0">
                <a:latin typeface="+mn-lt"/>
              </a:rPr>
              <a:t>Abat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Oliba</a:t>
            </a:r>
            <a:r>
              <a:rPr lang="es-ES" sz="1200" dirty="0" smtClean="0">
                <a:latin typeface="+mn-lt"/>
              </a:rPr>
              <a:t> CEU (P)</a:t>
            </a: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>
                <a:latin typeface="+mn-lt"/>
              </a:rPr>
              <a:t>GALICIA</a:t>
            </a:r>
          </a:p>
          <a:p>
            <a:pPr>
              <a:spcBef>
                <a:spcPts val="300"/>
              </a:spcBef>
            </a:pPr>
            <a:r>
              <a:rPr lang="es-ES" sz="1200" b="1" u="sng" dirty="0">
                <a:solidFill>
                  <a:srgbClr val="FF0000"/>
                </a:solidFill>
                <a:latin typeface="+mn-lt"/>
              </a:rPr>
              <a:t>U. A Coruña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>
                <a:latin typeface="+mn-lt"/>
              </a:rPr>
              <a:t>NAVARRA</a:t>
            </a:r>
          </a:p>
          <a:p>
            <a:pPr>
              <a:spcBef>
                <a:spcPts val="300"/>
              </a:spcBef>
            </a:pPr>
            <a:r>
              <a:rPr lang="es-ES" sz="1200" dirty="0">
                <a:latin typeface="+mn-lt"/>
              </a:rPr>
              <a:t>U. De Navarra (P)</a:t>
            </a:r>
          </a:p>
          <a:p>
            <a:pPr>
              <a:spcBef>
                <a:spcPts val="300"/>
              </a:spcBef>
            </a:pPr>
            <a:endParaRPr lang="es-ES" sz="1200" dirty="0" smtClean="0"/>
          </a:p>
          <a:p>
            <a:pPr>
              <a:spcBef>
                <a:spcPts val="300"/>
              </a:spcBef>
            </a:pP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/>
          </a:p>
          <a:p>
            <a:pPr>
              <a:spcBef>
                <a:spcPts val="300"/>
              </a:spcBef>
            </a:pPr>
            <a:r>
              <a:rPr lang="es-ES" sz="1200" dirty="0" smtClean="0"/>
              <a:t>….(</a:t>
            </a:r>
            <a:r>
              <a:rPr lang="es-ES" sz="1200" smtClean="0"/>
              <a:t>otras privadas)</a:t>
            </a: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b="1" dirty="0">
              <a:solidFill>
                <a:srgbClr val="AA5816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95151" y="1017636"/>
            <a:ext cx="4094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sz="1000">
                <a:latin typeface="Verdana" charset="0"/>
                <a:ea typeface="ＭＳ Ｐゴシック" charset="0"/>
                <a:cs typeface="Verdana" charset="0"/>
              </a:defRPr>
            </a:lvl1pPr>
            <a:lvl2pPr marL="742950" indent="-285750" eaLnBrk="0" hangingPunct="0">
              <a:defRPr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s-ES" sz="1200" u="sng" dirty="0"/>
              <a:t>COMUNIDAD DE MADRID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Alfonso X el Sabio (P)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Antonio de Nebrija (P)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Camilo José Cela (P)</a:t>
            </a:r>
          </a:p>
          <a:p>
            <a:pPr>
              <a:spcBef>
                <a:spcPts val="300"/>
              </a:spcBef>
            </a:pPr>
            <a:r>
              <a:rPr lang="es-ES" sz="1200" dirty="0" smtClean="0"/>
              <a:t>U</a:t>
            </a:r>
            <a:r>
              <a:rPr lang="es-ES" sz="1200" dirty="0"/>
              <a:t>. A Distancia de Madrid (P)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Europea de Madrid (P)</a:t>
            </a:r>
          </a:p>
          <a:p>
            <a:pPr>
              <a:spcBef>
                <a:spcPts val="300"/>
              </a:spcBef>
            </a:pPr>
            <a:r>
              <a:rPr lang="es-ES" sz="1200" dirty="0" smtClean="0"/>
              <a:t>U</a:t>
            </a:r>
            <a:r>
              <a:rPr lang="es-ES" sz="1200" dirty="0"/>
              <a:t>. San Pablo CEU (P)</a:t>
            </a: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COMUNIDAD VALENCIANA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CEU Cardenal Herrera (P)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Católica de Valencia “San </a:t>
            </a:r>
            <a:r>
              <a:rPr lang="es-ES" sz="1200" dirty="0" err="1" smtClean="0">
                <a:latin typeface="+mn-lt"/>
              </a:rPr>
              <a:t>Vte</a:t>
            </a:r>
            <a:r>
              <a:rPr lang="es-ES" sz="1200" dirty="0" smtClean="0">
                <a:latin typeface="+mn-lt"/>
              </a:rPr>
              <a:t>, Mártir” (P)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LA RIOJA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Internacional de La Rioja (P)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REGIÓN DE MURCIA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Católica San Antonio (P)</a:t>
            </a: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b="1" dirty="0">
              <a:solidFill>
                <a:srgbClr val="AA581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95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Ruegos y Preguntas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75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27315"/>
          </a:xfrm>
        </p:spPr>
        <p:txBody>
          <a:bodyPr>
            <a:normAutofit/>
          </a:bodyPr>
          <a:lstStyle/>
          <a:p>
            <a:r>
              <a:rPr lang="es-E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del día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77335" y="1357466"/>
            <a:ext cx="91851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000" dirty="0"/>
              <a:t>Lectura </a:t>
            </a:r>
            <a:r>
              <a:rPr lang="es-ES" sz="2000" dirty="0" smtClean="0"/>
              <a:t>del </a:t>
            </a:r>
            <a:r>
              <a:rPr lang="es-ES" sz="2000" b="1" dirty="0" smtClean="0"/>
              <a:t>Acta de la Asamblea General anterior y aprobación</a:t>
            </a:r>
            <a:r>
              <a:rPr lang="es-ES" sz="2000" dirty="0" smtClean="0"/>
              <a:t>, </a:t>
            </a:r>
            <a:r>
              <a:rPr lang="es-ES" sz="2000" dirty="0"/>
              <a:t>si procede.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Informe </a:t>
            </a:r>
            <a:r>
              <a:rPr lang="es-ES" sz="2000" dirty="0"/>
              <a:t>de la </a:t>
            </a:r>
            <a:r>
              <a:rPr lang="es-ES" sz="2000" b="1" dirty="0"/>
              <a:t>Presidencia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Presentación de las </a:t>
            </a:r>
            <a:r>
              <a:rPr lang="es-ES" sz="2000" b="1" dirty="0"/>
              <a:t>cuentas anuales de </a:t>
            </a:r>
            <a:r>
              <a:rPr lang="es-ES" sz="2000" b="1" dirty="0" smtClean="0"/>
              <a:t>2018 </a:t>
            </a:r>
            <a:r>
              <a:rPr lang="es-ES" sz="2000" dirty="0" smtClean="0"/>
              <a:t>y </a:t>
            </a:r>
            <a:r>
              <a:rPr lang="es-ES" sz="2000" dirty="0"/>
              <a:t>aprobación si </a:t>
            </a:r>
            <a:r>
              <a:rPr lang="es-ES" sz="2000" dirty="0" smtClean="0"/>
              <a:t>procede.</a:t>
            </a:r>
            <a:endParaRPr lang="es-ES" sz="2000" dirty="0"/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Elecciones </a:t>
            </a:r>
            <a:r>
              <a:rPr lang="es-ES" sz="2000" dirty="0"/>
              <a:t>a </a:t>
            </a:r>
            <a:r>
              <a:rPr lang="es-ES" sz="2000" b="1" dirty="0"/>
              <a:t>Junta Directiva </a:t>
            </a:r>
            <a:r>
              <a:rPr lang="es-ES" sz="2000" dirty="0"/>
              <a:t>de la Asociación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Presentación </a:t>
            </a:r>
            <a:r>
              <a:rPr lang="es-ES" sz="2000" dirty="0"/>
              <a:t>del </a:t>
            </a:r>
            <a:r>
              <a:rPr lang="es-ES" sz="2000" b="1" dirty="0"/>
              <a:t>presupuesto para el año </a:t>
            </a:r>
            <a:r>
              <a:rPr lang="es-ES" sz="2000" b="1" dirty="0" smtClean="0"/>
              <a:t>2019 </a:t>
            </a:r>
            <a:r>
              <a:rPr lang="es-ES" sz="2000" dirty="0" smtClean="0"/>
              <a:t>y </a:t>
            </a:r>
            <a:r>
              <a:rPr lang="es-ES" sz="2000" dirty="0"/>
              <a:t>aprobación si procede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Ruegos y Preguntas.</a:t>
            </a:r>
          </a:p>
        </p:txBody>
      </p:sp>
    </p:spTree>
    <p:extLst>
      <p:ext uri="{BB962C8B-B14F-4D97-AF65-F5344CB8AC3E}">
        <p14:creationId xmlns:p14="http://schemas.microsoft.com/office/powerpoint/2010/main" val="18050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665" y="2276324"/>
            <a:ext cx="8596668" cy="1826581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Presidencia</a:t>
            </a:r>
          </a:p>
        </p:txBody>
      </p:sp>
    </p:spTree>
    <p:extLst>
      <p:ext uri="{BB962C8B-B14F-4D97-AF65-F5344CB8AC3E}">
        <p14:creationId xmlns:p14="http://schemas.microsoft.com/office/powerpoint/2010/main" val="13417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23" y="285376"/>
            <a:ext cx="8042276" cy="832224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 Presidencia</a:t>
            </a:r>
            <a:endParaRPr lang="es-ES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75420" y="1385081"/>
            <a:ext cx="77846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u="sng" dirty="0" smtClean="0"/>
              <a:t>Aumentar representatividad</a:t>
            </a:r>
            <a:endParaRPr lang="es-ES_tradn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Contacto con las universidades públicas no presentes en otros foros (AUIP) </a:t>
            </a:r>
            <a:r>
              <a:rPr lang="es-ES_tradnl" dirty="0" smtClean="0">
                <a:sym typeface="Wingdings" panose="05000000000000000000" pitchFamily="2" charset="2"/>
              </a:rPr>
              <a:t> La práctica totalidad de las Univ. Públicas y 8 Univ. Privadas de prestigio.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r>
              <a:rPr lang="es-ES_tradnl" b="1" u="sng" dirty="0" smtClean="0"/>
              <a:t>Definir el papel de los socios colaboradores</a:t>
            </a: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Positivo contar con ellos, pero aclarando las diferencias. Caso de fundaciones universidad-empresa </a:t>
            </a:r>
            <a:r>
              <a:rPr lang="es-ES_tradnl" dirty="0" smtClean="0">
                <a:sym typeface="Wingdings" panose="05000000000000000000" pitchFamily="2" charset="2"/>
              </a:rPr>
              <a:t> Resuelto con el cambio de estatutos 2018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>
              <a:sym typeface="Wingdings" panose="05000000000000000000" pitchFamily="2" charset="2"/>
            </a:endParaRPr>
          </a:p>
          <a:p>
            <a:pPr algn="just"/>
            <a:r>
              <a:rPr lang="es-ES_tradnl" b="1" u="sng" dirty="0" smtClean="0">
                <a:sym typeface="Wingdings" panose="05000000000000000000" pitchFamily="2" charset="2"/>
              </a:rPr>
              <a:t>Formación para el empleo</a:t>
            </a:r>
            <a:r>
              <a:rPr lang="es-ES_tradnl" dirty="0" smtClean="0">
                <a:sym typeface="Wingdings" panose="05000000000000000000" pitchFamily="2" charset="2"/>
              </a:rPr>
              <a:t>. Contactos ministerio-SEPE-FUNDAE</a:t>
            </a:r>
            <a:endParaRPr lang="es-ES_tradnl" dirty="0"/>
          </a:p>
          <a:p>
            <a:pPr algn="just"/>
            <a:endParaRPr lang="es-ES_tradnl" b="1" u="sng" dirty="0"/>
          </a:p>
          <a:p>
            <a:pPr algn="just"/>
            <a:r>
              <a:rPr lang="es-ES_tradnl" b="1" u="sng" dirty="0" smtClean="0"/>
              <a:t>Línea de fomento de colaboración entre socios</a:t>
            </a:r>
            <a:endParaRPr lang="es-ES_tradnl" dirty="0"/>
          </a:p>
          <a:p>
            <a:pPr algn="just"/>
            <a:r>
              <a:rPr lang="es-ES_tradnl" dirty="0" smtClean="0"/>
              <a:t>Objetivo: </a:t>
            </a:r>
            <a:r>
              <a:rPr lang="es-ES" dirty="0"/>
              <a:t>facilitar a los socios el intercambio de experiencias y la colaboración conjunta así como la organización de actividades de interés común respecto a la formación de postgrado educación permanente</a:t>
            </a:r>
            <a:endParaRPr lang="es-ES" dirty="0" smtClean="0"/>
          </a:p>
          <a:p>
            <a:pPr algn="just"/>
            <a:r>
              <a:rPr lang="es-ES_tradnl" dirty="0" smtClean="0"/>
              <a:t>Lo han solicitado pocos socios. Aumentar difusión. </a:t>
            </a:r>
          </a:p>
          <a:p>
            <a:pPr algn="just"/>
            <a:endParaRPr lang="es-ES_tradnl" b="1" u="sng" dirty="0" smtClean="0"/>
          </a:p>
          <a:p>
            <a:pPr algn="just"/>
            <a:r>
              <a:rPr lang="es-ES_tradnl" b="1" u="sng" dirty="0" smtClean="0"/>
              <a:t>Línea </a:t>
            </a:r>
            <a:r>
              <a:rPr lang="es-ES_tradnl" b="1" u="sng" dirty="0"/>
              <a:t>de fomento de </a:t>
            </a:r>
            <a:r>
              <a:rPr lang="es-ES_tradnl" b="1" u="sng" dirty="0" smtClean="0"/>
              <a:t>la internacionalización de socios</a:t>
            </a:r>
            <a:r>
              <a:rPr lang="es-ES_tradnl" dirty="0" smtClean="0"/>
              <a:t> (Nadie)</a:t>
            </a:r>
            <a:endParaRPr lang="es-ES_tradnl" b="1" u="sng" dirty="0"/>
          </a:p>
          <a:p>
            <a:pPr algn="just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14828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23" y="285376"/>
            <a:ext cx="8042276" cy="832224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Fomento de colaboración entre socios</a:t>
            </a:r>
            <a:endParaRPr lang="es-ES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13080" y="980440"/>
            <a:ext cx="82469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Dirigido a Socios de Número (universidades) y sus fundaciones</a:t>
            </a:r>
          </a:p>
          <a:p>
            <a:pPr algn="just"/>
            <a:endParaRPr lang="es-ES_tradnl" b="1" u="sng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 smtClean="0"/>
              <a:t>Organización </a:t>
            </a:r>
            <a:r>
              <a:rPr lang="es-ES" b="1" u="sng" dirty="0"/>
              <a:t>de seminarios, talleres y jornadas </a:t>
            </a:r>
            <a:r>
              <a:rPr lang="es-ES" b="1" u="sng" dirty="0" smtClean="0"/>
              <a:t>técnicas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Hasta 1.000 euros de gastos fungibles de la jornada (1 día)</a:t>
            </a:r>
            <a:endParaRPr lang="es-ES_tradnl" dirty="0"/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/>
              <a:t>Visitas a Centros e </a:t>
            </a:r>
            <a:r>
              <a:rPr lang="es-ES" b="1" u="sng" dirty="0" smtClean="0"/>
              <a:t>Instituciones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Ver in situ </a:t>
            </a:r>
            <a:r>
              <a:rPr lang="es-ES" b="1" dirty="0"/>
              <a:t>buenas prácticas o aprender </a:t>
            </a:r>
            <a:r>
              <a:rPr lang="es-ES" dirty="0"/>
              <a:t>procesos o procedimientos </a:t>
            </a:r>
            <a:r>
              <a:rPr lang="es-ES" dirty="0" smtClean="0"/>
              <a:t>específicos </a:t>
            </a:r>
            <a:r>
              <a:rPr lang="es-ES" b="1" dirty="0" smtClean="0"/>
              <a:t>de otros socios de RUEPEP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Hasta 300 euros en gastos de desplazamiento y alojamiento (máx. 3 días) + pago de 1 inscripción al siguiente Encuentro RUEPEP a quien acoge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/>
              <a:t>Reuniones de 2 o más instituciones para cerrar acuerdos </a:t>
            </a:r>
            <a:r>
              <a:rPr lang="es-ES" b="1" u="sng" dirty="0" smtClean="0"/>
              <a:t>para </a:t>
            </a:r>
            <a:r>
              <a:rPr lang="es-ES" b="1" u="sng" dirty="0"/>
              <a:t>realizar programas </a:t>
            </a:r>
            <a:r>
              <a:rPr lang="es-ES" b="1" u="sng" dirty="0" smtClean="0"/>
              <a:t>conjuntos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_tradnl" dirty="0" smtClean="0"/>
              <a:t>Hasta 300 euros de gastos de desplazamiento a la reunión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 smtClean="0"/>
              <a:t>Internacionalización de socios</a:t>
            </a:r>
            <a:endParaRPr lang="es-ES" b="1" u="sng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_tradnl" dirty="0" smtClean="0"/>
              <a:t>400-1000 </a:t>
            </a:r>
            <a:r>
              <a:rPr lang="es-ES_tradnl" dirty="0"/>
              <a:t>euros de gastos de desplazamiento a </a:t>
            </a:r>
            <a:r>
              <a:rPr lang="es-ES_tradnl" dirty="0" smtClean="0"/>
              <a:t>redes internacionales o centros de referencia</a:t>
            </a:r>
            <a:endParaRPr lang="es-ES_tradnl" dirty="0"/>
          </a:p>
          <a:p>
            <a:pPr lvl="1" algn="just"/>
            <a:endParaRPr lang="es-ES_tradnl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_tradnl" dirty="0" smtClean="0"/>
          </a:p>
          <a:p>
            <a:pPr algn="just"/>
            <a:endParaRPr lang="es-ES_tradnl" b="1" u="sng" dirty="0"/>
          </a:p>
          <a:p>
            <a:pPr algn="just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567270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Anuales 2018</a:t>
            </a:r>
            <a:endParaRPr lang="es-ES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26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766126"/>
            <a:ext cx="8049337" cy="10918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603" y="143863"/>
            <a:ext cx="8042276" cy="997324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Socios de número (55)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07496" y="877905"/>
            <a:ext cx="3441841" cy="581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 smtClean="0">
                <a:latin typeface="+mn-lt"/>
                <a:cs typeface="Verdana" charset="0"/>
              </a:rPr>
              <a:t>UNIVERSIDAD </a:t>
            </a:r>
            <a:r>
              <a:rPr lang="es-ES" sz="1050" dirty="0">
                <a:latin typeface="+mn-lt"/>
                <a:cs typeface="Verdana" charset="0"/>
              </a:rPr>
              <a:t>REY JUAN CARLOS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ROVIRA I VIRGILI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SALAMANCA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SAN JORGE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SANTIAGO DE COMPOSTELA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SEVILLA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VALENCIA </a:t>
            </a:r>
            <a:r>
              <a:rPr lang="es-ES" sz="1050" dirty="0">
                <a:latin typeface="+mn-lt"/>
              </a:rPr>
              <a:t>(2010</a:t>
            </a:r>
            <a:r>
              <a:rPr lang="es-ES" sz="1050" dirty="0" smtClean="0">
                <a:latin typeface="+mn-lt"/>
              </a:rPr>
              <a:t>)</a:t>
            </a:r>
            <a:endParaRPr lang="es-ES" sz="1050" b="1" dirty="0" smtClean="0">
              <a:solidFill>
                <a:schemeClr val="accent5">
                  <a:lumMod val="75000"/>
                </a:schemeClr>
              </a:solidFill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VIC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VIGO </a:t>
            </a:r>
            <a:r>
              <a:rPr lang="es-ES" sz="1050" dirty="0">
                <a:latin typeface="+mn-lt"/>
              </a:rPr>
              <a:t>(2010</a:t>
            </a:r>
            <a:r>
              <a:rPr lang="es-ES" sz="1050" dirty="0" smtClean="0">
                <a:latin typeface="+mn-lt"/>
              </a:rPr>
              <a:t>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POLITÉCNICA DE MADRID (2011)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INTERNACIONAL DE CATALUÑA (2011)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LLEIDA (2011)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VALLADOLID (2011)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  <a:cs typeface="Verdana" charset="0"/>
              </a:rPr>
              <a:t>UNIVERSIDAD DE DEUSTO (2012)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  <a:cs typeface="Verdana" charset="0"/>
              </a:rPr>
              <a:t>UNIVERSIDAD DE EXTREMADURA (2012)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  <a:cs typeface="Verdana" charset="0"/>
              </a:rPr>
              <a:t>UNIVERSIDAD DE LAS PALMAS DE GRAN CANARIA (2013)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  <a:cs typeface="Verdana" charset="0"/>
              </a:rPr>
              <a:t>UNIVERSIDAD DE MÁLAGA (2014)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PONTIFICIA DE SALAMANCA (2014)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COMPLUTENSE DE MADRD (2016)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_tradnl" sz="1050" dirty="0">
                <a:latin typeface="+mn-lt"/>
                <a:cs typeface="Verdana" charset="0"/>
              </a:rPr>
              <a:t>MONDRAGON UNIBERSITATEA (2016)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_tradnl" sz="1050" dirty="0">
                <a:latin typeface="+mn-lt"/>
                <a:cs typeface="Verdana" charset="0"/>
              </a:rPr>
              <a:t>UNIVERSITAT JAUME I (2016)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 smtClean="0">
                <a:latin typeface="+mn-lt"/>
                <a:cs typeface="Verdana" charset="0"/>
              </a:rPr>
              <a:t>Altas: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chemeClr val="accent4"/>
                </a:solidFill>
                <a:latin typeface="+mn-lt"/>
              </a:rPr>
              <a:t>UNIVERSIDAD DE BURGOS (2018)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chemeClr val="accent4"/>
                </a:solidFill>
                <a:latin typeface="+mn-lt"/>
              </a:rPr>
              <a:t>UNIVERSIDAD DE ZARAGOZA (2018)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chemeClr val="accent4"/>
                </a:solidFill>
                <a:latin typeface="+mn-lt"/>
              </a:rPr>
              <a:t>UNIVERSIDAD DE LA LAGUNA (2018)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chemeClr val="accent4"/>
                </a:solidFill>
                <a:latin typeface="+mn-lt"/>
              </a:rPr>
              <a:t>UNIVERSIDAD MIGUEL HERNÁDEZ DE ELCHE (2019) UNIVERSIDAD POLITÉCNICA DE CARTAGENA (2019)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7637" y="865233"/>
            <a:ext cx="4094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sz="1000">
                <a:latin typeface="Verdana" charset="0"/>
                <a:ea typeface="ＭＳ Ｐゴシック" charset="0"/>
                <a:cs typeface="Verdana" charset="0"/>
              </a:defRPr>
            </a:lvl1pPr>
            <a:lvl2pPr marL="742950" indent="-285750" eaLnBrk="0" hangingPunct="0">
              <a:defRPr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ALCALÁ (2010)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ALICANTE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ALMERÍA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AUTÓNOMA DE </a:t>
            </a:r>
            <a:r>
              <a:rPr lang="es-ES" sz="1050" dirty="0" smtClean="0">
                <a:latin typeface="+mn-lt"/>
              </a:rPr>
              <a:t>BARCELONA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AUTÓNOMA DE </a:t>
            </a:r>
            <a:r>
              <a:rPr lang="es-ES" sz="1050" dirty="0" smtClean="0">
                <a:latin typeface="+mn-lt"/>
              </a:rPr>
              <a:t>MADRID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BARCELONA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s-ES_tradnl" sz="1050" dirty="0" smtClean="0">
                <a:latin typeface="+mn-lt"/>
              </a:rPr>
              <a:t>UNIVERSIDAD DE CÁDIZ (2010)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 smtClean="0">
                <a:latin typeface="+mn-lt"/>
              </a:rPr>
              <a:t>UNIVERSIDAD </a:t>
            </a:r>
            <a:r>
              <a:rPr lang="es-ES" sz="1050" dirty="0">
                <a:latin typeface="+mn-lt"/>
              </a:rPr>
              <a:t>DE </a:t>
            </a:r>
            <a:r>
              <a:rPr lang="es-ES" sz="1050" dirty="0" smtClean="0">
                <a:latin typeface="+mn-lt"/>
              </a:rPr>
              <a:t>CANTABRIA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CARLOS III DE </a:t>
            </a:r>
            <a:r>
              <a:rPr lang="es-ES" sz="1050" dirty="0" smtClean="0">
                <a:latin typeface="+mn-lt"/>
              </a:rPr>
              <a:t>MADRID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CASTILLA-LA </a:t>
            </a:r>
            <a:r>
              <a:rPr lang="es-ES" sz="1050" dirty="0" smtClean="0">
                <a:latin typeface="+mn-lt"/>
              </a:rPr>
              <a:t>MANCHA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CÓRDOBA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s-ES" sz="1050" dirty="0"/>
              <a:t>UNIVERSIDAD DE GIRONA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GRANADA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HUELVA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LAS ISLAS BALEARES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JAÉN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LA RIOJA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LEÓN (</a:t>
            </a:r>
            <a:r>
              <a:rPr lang="es-ES" sz="1050" dirty="0" smtClean="0">
                <a:latin typeface="+mn-lt"/>
              </a:rPr>
              <a:t>2010)</a:t>
            </a:r>
          </a:p>
          <a:p>
            <a:pPr>
              <a:spcBef>
                <a:spcPts val="300"/>
              </a:spcBef>
            </a:pPr>
            <a:r>
              <a:rPr lang="es-ES" sz="1050" dirty="0" smtClean="0">
                <a:latin typeface="+mn-lt"/>
              </a:rPr>
              <a:t>UNIVERSIDAD </a:t>
            </a:r>
            <a:r>
              <a:rPr lang="es-ES" sz="1050" dirty="0">
                <a:latin typeface="+mn-lt"/>
              </a:rPr>
              <a:t>DE MURCIA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NACIONAL DE EDUCACIÓN A DISTANCIA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UNIVERSITAT OBERTA DE CATALUNYA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DE OVIEDO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PABLO DE OLAVIDE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DEL PAÍS VASCO / EHU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POLITÉCNICA DE CATALUÑA (2010</a:t>
            </a:r>
            <a:r>
              <a:rPr lang="es-ES" sz="1050" dirty="0" smtClean="0">
                <a:latin typeface="+mn-lt"/>
              </a:rPr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POLITÉCNICA DE VALENCIA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POMPEU FABRA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PÚBLICA DE NAVARRA (2010</a:t>
            </a:r>
            <a:r>
              <a:rPr lang="es-ES" sz="1050" dirty="0" smtClean="0">
                <a:latin typeface="+mn-lt"/>
              </a:rPr>
              <a:t>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/>
              <a:t>UNIVERSIDAD RAMÓN LLULL(2010) 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/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/>
          </a:p>
          <a:p>
            <a:pPr>
              <a:spcBef>
                <a:spcPts val="300"/>
              </a:spcBef>
            </a:pPr>
            <a:endParaRPr lang="es-ES" sz="105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050" b="1" dirty="0">
              <a:solidFill>
                <a:srgbClr val="AA581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9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095" y="105340"/>
            <a:ext cx="8042276" cy="1010024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Socios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colaboradores y 2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58479" y="977231"/>
            <a:ext cx="4616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UNIVERSIDAD-EMPRESA MADRID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UNIVERSIDAD JAUME I – EMPRESA (2010)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UNIVERSIDAD-EMPRESA  VALENCIA – ADEIT (2010)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SIGMA </a:t>
            </a:r>
            <a:r>
              <a:rPr lang="es-ES" sz="1050" dirty="0"/>
              <a:t>GESTIÓN UNIVERSITARIA AIE 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INSTITUT DE FORMACIÓ CONTINUA DE LA UNIVERSITAT DE BARCELONA (IL3) (2011)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UNIVERSIDAD-SOCIEDAD DE LA UNIVERSIDAD PÚBLICA DE NAVARRA (2011)</a:t>
            </a:r>
            <a:endParaRPr lang="es-ES_tradnl" sz="1050" dirty="0" smtClean="0"/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INICIATIVAS ORGANIZATIVAS DE EMPRESA, S.L. (2013)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FORMACIÓN DE POSTGRADO EN ODONTOLOGÍA (2014)</a:t>
            </a:r>
            <a:endParaRPr lang="es-ES_tradnl" sz="1050" dirty="0" smtClean="0"/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INSTITUTO SUPERIOR DE ESTUDIOS PSICOLÓGICOS – ISEP (2017)</a:t>
            </a:r>
          </a:p>
          <a:p>
            <a:pPr>
              <a:spcBef>
                <a:spcPts val="300"/>
              </a:spcBef>
              <a:buNone/>
            </a:pPr>
            <a:r>
              <a:rPr lang="en-US" sz="1050" dirty="0" smtClean="0"/>
              <a:t>ZIGURAT GLOBAL INSTTITUTE OF TECHNOLOGY, S.L. </a:t>
            </a:r>
            <a:r>
              <a:rPr lang="es-ES_tradnl" sz="1050" dirty="0" smtClean="0"/>
              <a:t>(2018)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GENERAL UNIVERSIDAD DE LA LAGUNA ( ABRIL 2018)</a:t>
            </a:r>
          </a:p>
          <a:p>
            <a:pPr>
              <a:spcBef>
                <a:spcPts val="300"/>
              </a:spcBef>
              <a:buNone/>
            </a:pPr>
            <a:endParaRPr lang="es-ES" sz="1050" dirty="0" smtClean="0"/>
          </a:p>
          <a:p>
            <a:pPr>
              <a:spcBef>
                <a:spcPts val="300"/>
              </a:spcBef>
              <a:buNone/>
            </a:pPr>
            <a:r>
              <a:rPr lang="es-ES" sz="1050" b="1" u="sng" dirty="0" smtClean="0"/>
              <a:t>Socios </a:t>
            </a:r>
            <a:r>
              <a:rPr lang="es-ES" sz="1050" b="1" u="sng" dirty="0"/>
              <a:t>de Honor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5"/>
                </a:solidFill>
              </a:rPr>
              <a:t>PAU </a:t>
            </a:r>
            <a:r>
              <a:rPr lang="es-ES" sz="1000" b="1" dirty="0">
                <a:solidFill>
                  <a:schemeClr val="accent5"/>
                </a:solidFill>
              </a:rPr>
              <a:t>VERRIÉ</a:t>
            </a:r>
            <a:r>
              <a:rPr lang="es-ES" sz="1050" b="1" dirty="0">
                <a:solidFill>
                  <a:schemeClr val="accent5"/>
                </a:solidFill>
              </a:rPr>
              <a:t> (2011)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5"/>
                </a:solidFill>
              </a:rPr>
              <a:t>JOAN MARÍA MALAPEIRA (2016)</a:t>
            </a:r>
          </a:p>
          <a:p>
            <a:pPr>
              <a:spcBef>
                <a:spcPts val="300"/>
              </a:spcBef>
              <a:buNone/>
            </a:pPr>
            <a:endParaRPr lang="es-ES" sz="1050" b="1" dirty="0">
              <a:solidFill>
                <a:srgbClr val="5F8804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451764" y="839096"/>
            <a:ext cx="3405333" cy="525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None/>
            </a:pPr>
            <a:r>
              <a:rPr lang="es-ES" sz="1050" b="1" u="sng" dirty="0" smtClean="0"/>
              <a:t>Bajas</a:t>
            </a:r>
            <a:r>
              <a:rPr lang="es-ES" sz="1050" b="1" u="sng" dirty="0"/>
              <a:t>: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 smtClean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dirty="0">
                <a:solidFill>
                  <a:srgbClr val="FF0000"/>
                </a:solidFill>
              </a:rPr>
              <a:t>FUNDACIÓN </a:t>
            </a:r>
            <a:r>
              <a:rPr lang="es-ES" sz="1050" dirty="0" smtClean="0">
                <a:solidFill>
                  <a:srgbClr val="FF0000"/>
                </a:solidFill>
              </a:rPr>
              <a:t>UNED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dirty="0">
                <a:solidFill>
                  <a:srgbClr val="FF0000"/>
                </a:solidFill>
              </a:rPr>
              <a:t>INSTITUTO TECNOLÓGICO EUROPEO DE LAS CIENCIAS </a:t>
            </a:r>
            <a:r>
              <a:rPr lang="es-ES" sz="1050" dirty="0" smtClean="0">
                <a:solidFill>
                  <a:srgbClr val="FF0000"/>
                </a:solidFill>
              </a:rPr>
              <a:t>ODONTOLÓGICAS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_tradnl" sz="1050" dirty="0">
                <a:solidFill>
                  <a:srgbClr val="FF0000"/>
                </a:solidFill>
              </a:rPr>
              <a:t>FORMACIÓN </a:t>
            </a:r>
            <a:r>
              <a:rPr lang="es-ES_tradnl" sz="1050" dirty="0" smtClean="0">
                <a:solidFill>
                  <a:srgbClr val="FF0000"/>
                </a:solidFill>
              </a:rPr>
              <a:t>ALCALÁ</a:t>
            </a:r>
            <a:endParaRPr lang="es-ES" sz="1050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dirty="0"/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 smtClean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 smtClean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>
              <a:solidFill>
                <a:srgbClr val="FF6600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rgbClr val="FF6600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3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6575" y="247281"/>
            <a:ext cx="8042276" cy="806824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anuales 2018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039942" y="251615"/>
            <a:ext cx="1928915" cy="1162221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Saldo del Ejercicio: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/>
              <a:t> </a:t>
            </a:r>
            <a:r>
              <a:rPr lang="es-ES" dirty="0" smtClean="0"/>
              <a:t>+13.795,43€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227594"/>
              </p:ext>
            </p:extLst>
          </p:nvPr>
        </p:nvGraphicFramePr>
        <p:xfrm>
          <a:off x="1337733" y="643459"/>
          <a:ext cx="7524044" cy="5927813"/>
        </p:xfrm>
        <a:graphic>
          <a:graphicData uri="http://schemas.openxmlformats.org/drawingml/2006/table">
            <a:tbl>
              <a:tblPr/>
              <a:tblGrid>
                <a:gridCol w="63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6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9941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PPTO </a:t>
                      </a:r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Ejecutado </a:t>
                      </a:r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46.100,00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30.300,00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 DE SOCIOS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27.400,00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29.900,00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numerarios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25.000,00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53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Colaboradores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2.400,00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r>
                        <a:rPr lang="es-ES_tradnl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(LIBRO)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INCORP.</a:t>
                      </a:r>
                      <a:r>
                        <a:rPr lang="es-ES_tradnl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REMANENTES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18.700,00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lang="es-E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261883"/>
                  </a:ext>
                </a:extLst>
              </a:tr>
              <a:tr h="2299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46.100,00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16.504,57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FUNCIONAMIENTO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.000,00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49,88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difusión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Fungible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49,88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Edición publicaciones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19.500,00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12.057,58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gestoría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1.500,00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1.598,17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realización de Estudios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189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10.459,41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080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SOCIOS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13.600,00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2.223,42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</a:t>
                      </a:r>
                      <a:r>
                        <a:rPr lang="es-ES_tradn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actividades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9.600,00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2.223,42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4.000,00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357803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VIAJE Y DESPLAZAMIENTO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2.173,69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Junta Directiva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2.102,59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Red y de respresentación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71,10                          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VARIOS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DEL EJERCICIO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13.795,43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4071</TotalTime>
  <Words>1357</Words>
  <Application>Microsoft Office PowerPoint</Application>
  <PresentationFormat>Panorámica</PresentationFormat>
  <Paragraphs>375</Paragraphs>
  <Slides>16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Trebuchet MS</vt:lpstr>
      <vt:lpstr>Verdana</vt:lpstr>
      <vt:lpstr>Wingdings</vt:lpstr>
      <vt:lpstr>Wingdings 2</vt:lpstr>
      <vt:lpstr>Wingdings 3</vt:lpstr>
      <vt:lpstr>Faceta</vt:lpstr>
      <vt:lpstr>Asamblea General RUEPEP 2018</vt:lpstr>
      <vt:lpstr>Orden del día</vt:lpstr>
      <vt:lpstr>Informe de Presidencia</vt:lpstr>
      <vt:lpstr>Informe de la Presidencia</vt:lpstr>
      <vt:lpstr>Fomento de colaboración entre socios</vt:lpstr>
      <vt:lpstr>Cuentas Anuales 2018</vt:lpstr>
      <vt:lpstr>Socios de número (55)</vt:lpstr>
      <vt:lpstr>10 Socios colaboradores y 2 de honor</vt:lpstr>
      <vt:lpstr>Cuentas anuales 2018</vt:lpstr>
      <vt:lpstr>Elecciones a Junta Directiva</vt:lpstr>
      <vt:lpstr>Candidaturas a Presidencia, Vicepresidencia y Secretaría</vt:lpstr>
      <vt:lpstr>Candidaturas a Vocalía 3 (y 1)</vt:lpstr>
      <vt:lpstr>Presupuesto 2019</vt:lpstr>
      <vt:lpstr>Presentación de PowerPoint</vt:lpstr>
      <vt:lpstr>Universidades que no son socias</vt:lpstr>
      <vt:lpstr>Ruegos y Preguntas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General RUEPEP 2014</dc:title>
  <dc:creator>Sandra Alegre Del Barrio</dc:creator>
  <cp:lastModifiedBy>Roberto Romero Llop</cp:lastModifiedBy>
  <cp:revision>120</cp:revision>
  <dcterms:created xsi:type="dcterms:W3CDTF">2014-02-14T10:44:22Z</dcterms:created>
  <dcterms:modified xsi:type="dcterms:W3CDTF">2019-03-27T15:51:41Z</dcterms:modified>
</cp:coreProperties>
</file>