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7" r:id="rId2"/>
    <p:sldId id="276" r:id="rId3"/>
    <p:sldId id="277" r:id="rId4"/>
    <p:sldId id="295" r:id="rId5"/>
    <p:sldId id="300" r:id="rId6"/>
    <p:sldId id="283" r:id="rId7"/>
    <p:sldId id="279" r:id="rId8"/>
    <p:sldId id="280" r:id="rId9"/>
    <p:sldId id="293" r:id="rId10"/>
    <p:sldId id="303" r:id="rId11"/>
    <p:sldId id="301" r:id="rId12"/>
    <p:sldId id="302" r:id="rId13"/>
    <p:sldId id="289" r:id="rId14"/>
    <p:sldId id="291" r:id="rId15"/>
    <p:sldId id="294" r:id="rId16"/>
    <p:sldId id="29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61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76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7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0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56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3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616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805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92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5" y="609603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7" y="609600"/>
            <a:ext cx="7060151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0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71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3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1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1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8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5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5" y="604136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5" y="5908210"/>
            <a:ext cx="45720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7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110621"/>
            <a:ext cx="7766936" cy="1646303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Asamblea General RUEPEP 2018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3794184"/>
            <a:ext cx="7766936" cy="1096899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Madrid, 11 de abril de 2018</a:t>
            </a:r>
            <a:endParaRPr lang="es-ES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025244"/>
            <a:ext cx="4298103" cy="83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5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modificación de estatutos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38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Elecciones a Junta Directiva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90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70075" y="348877"/>
            <a:ext cx="8042276" cy="1336956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Candidaturas a Vocalías 1 y 2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356760" y="2073854"/>
            <a:ext cx="3767469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b="1" dirty="0"/>
              <a:t>UNIVERSIDAD DE </a:t>
            </a:r>
            <a:r>
              <a:rPr lang="es-ES" sz="2400" b="1" dirty="0" smtClean="0"/>
              <a:t>DEUSTO</a:t>
            </a:r>
            <a:endParaRPr lang="es-ES" sz="2400" b="1" dirty="0"/>
          </a:p>
          <a:p>
            <a:r>
              <a:rPr lang="es-ES_tradnl" sz="2400" b="1" dirty="0" smtClean="0"/>
              <a:t>Víctor Urcelay </a:t>
            </a:r>
            <a:r>
              <a:rPr lang="es-ES_tradnl" sz="2400" b="1" dirty="0" err="1" smtClean="0"/>
              <a:t>Yarza</a:t>
            </a:r>
            <a:endParaRPr lang="es-ES" sz="2400" dirty="0"/>
          </a:p>
          <a:p>
            <a:r>
              <a:rPr lang="es-ES" sz="2400" dirty="0"/>
              <a:t>Vicerrector de Emprendimiento y Formación Continua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33025" y="2065054"/>
            <a:ext cx="3935605" cy="2677656"/>
          </a:xfrm>
          <a:prstGeom prst="rect">
            <a:avLst/>
          </a:prstGeom>
          <a:noFill/>
          <a:ln>
            <a:solidFill>
              <a:srgbClr val="2E83C3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UNIVERSIDAD COMPLUTENSE DE MADRID</a:t>
            </a:r>
            <a:endParaRPr lang="es-ES" sz="2400" b="1" dirty="0" smtClean="0"/>
          </a:p>
          <a:p>
            <a:r>
              <a:rPr lang="es-ES_tradnl" sz="2400" b="1" dirty="0" smtClean="0"/>
              <a:t>Lucila Finkel </a:t>
            </a:r>
            <a:r>
              <a:rPr lang="es-ES_tradnl" sz="2400" b="1" dirty="0" err="1" smtClean="0"/>
              <a:t>Morgenstern</a:t>
            </a:r>
            <a:endParaRPr lang="es-ES" sz="2400" dirty="0" smtClean="0"/>
          </a:p>
          <a:p>
            <a:r>
              <a:rPr lang="es-ES" sz="2400" dirty="0" smtClean="0"/>
              <a:t>Delegada del Rector para la Formación Permanente, Prácticas externas y Empleabilidad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5361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2018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58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/>
          <p:cNvSpPr txBox="1">
            <a:spLocks/>
          </p:cNvSpPr>
          <p:nvPr/>
        </p:nvSpPr>
        <p:spPr>
          <a:xfrm>
            <a:off x="498475" y="209177"/>
            <a:ext cx="8042276" cy="7941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2018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11732"/>
              </p:ext>
            </p:extLst>
          </p:nvPr>
        </p:nvGraphicFramePr>
        <p:xfrm>
          <a:off x="1583619" y="802916"/>
          <a:ext cx="8132430" cy="5547577"/>
        </p:xfrm>
        <a:graphic>
          <a:graphicData uri="http://schemas.openxmlformats.org/drawingml/2006/table">
            <a:tbl>
              <a:tblPr/>
              <a:tblGrid>
                <a:gridCol w="888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5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9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 DE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12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numerarios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869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Colaboradores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</a:t>
                      </a:r>
                      <a:r>
                        <a:rPr lang="es-ES_tradnl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RPORA</a:t>
                      </a:r>
                      <a:r>
                        <a:rPr lang="es-ES_tradn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CIÓN</a:t>
                      </a:r>
                      <a:r>
                        <a:rPr lang="es-ES_tradn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REMANENTES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FUNCIONAMIENTO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difusión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Fungible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Edición publicaciones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gestoría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577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realización de Estudios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511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ACTIVIDADES PARA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668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actividades para socios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Internacionalización de socios (viajes)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67075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VIAJE Y DESPLAZAMIENTO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.500,00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Junta Directiva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Red y de representación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ctr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VARIOS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250"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2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DEL EJERCICIO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766126"/>
            <a:ext cx="8049337" cy="10918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603" y="143863"/>
            <a:ext cx="8042276" cy="9973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Universidades que no son socias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7542" y="949107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ANDALUCÍA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de Andalucía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CANARIAS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De la Laguna – </a:t>
            </a:r>
            <a:r>
              <a:rPr lang="es-ES" sz="1200" u="sng" dirty="0" smtClean="0">
                <a:latin typeface="+mn-lt"/>
              </a:rPr>
              <a:t>Solicitud de Adhesión</a:t>
            </a: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como fundación</a:t>
            </a:r>
          </a:p>
          <a:p>
            <a:pPr>
              <a:spcBef>
                <a:spcPts val="300"/>
              </a:spcBef>
            </a:pPr>
            <a:endParaRPr lang="es-ES" sz="1200" u="sng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CANTABRIA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Menéndez Pelayo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CASTILLA Y LEÓN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De Burgos –</a:t>
            </a:r>
            <a:r>
              <a:rPr lang="es-ES" sz="1200" u="sng" dirty="0" smtClean="0">
                <a:latin typeface="+mn-lt"/>
              </a:rPr>
              <a:t>Solicitud de adhesión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de Ávila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Europea Miguel de Cervantes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IE Universidad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CATALUÑA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</a:t>
            </a:r>
            <a:r>
              <a:rPr lang="es-ES" sz="1200" dirty="0" err="1" smtClean="0">
                <a:latin typeface="+mn-lt"/>
              </a:rPr>
              <a:t>Abat</a:t>
            </a:r>
            <a:r>
              <a:rPr lang="es-ES" sz="1200" dirty="0" smtClean="0">
                <a:latin typeface="+mn-lt"/>
              </a:rPr>
              <a:t> </a:t>
            </a:r>
            <a:r>
              <a:rPr lang="es-ES" sz="1200" dirty="0" err="1" smtClean="0">
                <a:latin typeface="+mn-lt"/>
              </a:rPr>
              <a:t>Oliba</a:t>
            </a:r>
            <a:r>
              <a:rPr lang="es-ES" sz="1200" dirty="0" smtClean="0">
                <a:latin typeface="+mn-lt"/>
              </a:rPr>
              <a:t> CEU (P)</a:t>
            </a: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>
                <a:latin typeface="+mn-lt"/>
              </a:rPr>
              <a:t>GALICIA</a:t>
            </a:r>
          </a:p>
          <a:p>
            <a:pPr>
              <a:spcBef>
                <a:spcPts val="300"/>
              </a:spcBef>
            </a:pPr>
            <a:r>
              <a:rPr lang="es-ES" sz="1200" dirty="0">
                <a:latin typeface="+mn-lt"/>
              </a:rPr>
              <a:t>U. A Coruña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>
                <a:latin typeface="+mn-lt"/>
              </a:rPr>
              <a:t>NAVARRA</a:t>
            </a:r>
          </a:p>
          <a:p>
            <a:pPr>
              <a:spcBef>
                <a:spcPts val="300"/>
              </a:spcBef>
            </a:pPr>
            <a:r>
              <a:rPr lang="es-ES" sz="1200" dirty="0">
                <a:latin typeface="+mn-lt"/>
              </a:rPr>
              <a:t>U. De Navarra (P)</a:t>
            </a:r>
          </a:p>
          <a:p>
            <a:pPr>
              <a:spcBef>
                <a:spcPts val="300"/>
              </a:spcBef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b="1" dirty="0">
              <a:solidFill>
                <a:srgbClr val="AA5816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595151" y="1017636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200" u="sng" dirty="0"/>
              <a:t>COMUNIDAD DE MADRID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Alfonso X el Sabio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Antonio de Nebrija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Camilo José Cela (P)</a:t>
            </a:r>
          </a:p>
          <a:p>
            <a:pPr>
              <a:spcBef>
                <a:spcPts val="300"/>
              </a:spcBef>
            </a:pPr>
            <a:r>
              <a:rPr lang="es-ES" sz="1200" dirty="0" smtClean="0"/>
              <a:t>U</a:t>
            </a:r>
            <a:r>
              <a:rPr lang="es-ES" sz="1200" dirty="0"/>
              <a:t>. A Distancia de Madrid (P)</a:t>
            </a:r>
          </a:p>
          <a:p>
            <a:pPr>
              <a:spcBef>
                <a:spcPts val="300"/>
              </a:spcBef>
            </a:pPr>
            <a:r>
              <a:rPr lang="es-ES" sz="1200" dirty="0"/>
              <a:t>U. Europea de Madrid (P)</a:t>
            </a:r>
          </a:p>
          <a:p>
            <a:pPr>
              <a:spcBef>
                <a:spcPts val="300"/>
              </a:spcBef>
            </a:pPr>
            <a:r>
              <a:rPr lang="es-ES" sz="1200" dirty="0" smtClean="0"/>
              <a:t>U</a:t>
            </a:r>
            <a:r>
              <a:rPr lang="es-ES" sz="1200" dirty="0"/>
              <a:t>. San Pablo CEU (P)</a:t>
            </a: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COMUNIDAD VALENCIANA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CEU Cardenal Herrera (P)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de Valencia “San </a:t>
            </a:r>
            <a:r>
              <a:rPr lang="es-ES" sz="1200" dirty="0" err="1" smtClean="0">
                <a:latin typeface="+mn-lt"/>
              </a:rPr>
              <a:t>Vte</a:t>
            </a:r>
            <a:r>
              <a:rPr lang="es-ES" sz="1200" dirty="0" smtClean="0">
                <a:latin typeface="+mn-lt"/>
              </a:rPr>
              <a:t>, Mártir” (P)</a:t>
            </a:r>
          </a:p>
          <a:p>
            <a:pPr>
              <a:spcBef>
                <a:spcPts val="300"/>
              </a:spcBef>
            </a:pPr>
            <a:r>
              <a:rPr lang="es-ES_tradnl" sz="1200" dirty="0" smtClean="0">
                <a:latin typeface="+mn-lt"/>
              </a:rPr>
              <a:t>U. Miguel Hernández</a:t>
            </a: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LA RIOJA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Internacional de La Rioja (P)</a:t>
            </a: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200" u="sng" dirty="0" smtClean="0">
                <a:latin typeface="+mn-lt"/>
              </a:rPr>
              <a:t>REGIÓN DE MURCIA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Politécnica de Cartagena</a:t>
            </a:r>
          </a:p>
          <a:p>
            <a:pPr>
              <a:spcBef>
                <a:spcPts val="300"/>
              </a:spcBef>
            </a:pPr>
            <a:r>
              <a:rPr lang="es-ES" sz="1200" dirty="0" smtClean="0">
                <a:latin typeface="+mn-lt"/>
              </a:rPr>
              <a:t>U. Católica San Antonio (P)</a:t>
            </a: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200" dirty="0"/>
          </a:p>
          <a:p>
            <a:pPr>
              <a:spcBef>
                <a:spcPts val="300"/>
              </a:spcBef>
            </a:pPr>
            <a:endParaRPr lang="es-ES" sz="120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200" b="1" dirty="0">
              <a:solidFill>
                <a:srgbClr val="AA581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95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Ruegos y Preguntas</a:t>
            </a:r>
            <a:endParaRPr lang="es-ES" sz="4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75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27315"/>
          </a:xfrm>
        </p:spPr>
        <p:txBody>
          <a:bodyPr>
            <a:normAutofit/>
          </a:bodyPr>
          <a:lstStyle/>
          <a:p>
            <a:r>
              <a:rPr lang="es-ES" sz="4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Orden del día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677335" y="1357466"/>
            <a:ext cx="91851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000" dirty="0"/>
              <a:t>Lectura </a:t>
            </a:r>
            <a:r>
              <a:rPr lang="es-ES" sz="2000" dirty="0" smtClean="0"/>
              <a:t>del </a:t>
            </a:r>
            <a:r>
              <a:rPr lang="es-ES" sz="2000" b="1" dirty="0" smtClean="0"/>
              <a:t>Acta de la Asamblea General anterior y aprobación</a:t>
            </a:r>
            <a:r>
              <a:rPr lang="es-ES" sz="2000" dirty="0" smtClean="0"/>
              <a:t>, </a:t>
            </a:r>
            <a:r>
              <a:rPr lang="es-ES" sz="2000" dirty="0"/>
              <a:t>si procede.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Informe </a:t>
            </a:r>
            <a:r>
              <a:rPr lang="es-ES" sz="2000" dirty="0"/>
              <a:t>de la </a:t>
            </a:r>
            <a:r>
              <a:rPr lang="es-ES" sz="2000" b="1" dirty="0"/>
              <a:t>Presidencia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Presentación de las </a:t>
            </a:r>
            <a:r>
              <a:rPr lang="es-ES" sz="2000" b="1" dirty="0"/>
              <a:t>cuentas anuales de </a:t>
            </a:r>
            <a:r>
              <a:rPr lang="es-ES" sz="2000" b="1" dirty="0" smtClean="0"/>
              <a:t>2017 </a:t>
            </a:r>
            <a:r>
              <a:rPr lang="es-ES" sz="2000" dirty="0" smtClean="0"/>
              <a:t>y </a:t>
            </a:r>
            <a:r>
              <a:rPr lang="es-ES" sz="2000" dirty="0"/>
              <a:t>aprobación si procede</a:t>
            </a:r>
            <a:r>
              <a:rPr lang="es-ES" sz="2000" dirty="0" smtClean="0"/>
              <a:t>.</a:t>
            </a:r>
            <a:endParaRPr lang="es-ES" sz="2000" dirty="0"/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Propuesta de </a:t>
            </a:r>
            <a:r>
              <a:rPr lang="es-ES" sz="2000" b="1" dirty="0" smtClean="0"/>
              <a:t>modificación de Estatutos </a:t>
            </a:r>
            <a:r>
              <a:rPr lang="es-ES" sz="2000" dirty="0" smtClean="0"/>
              <a:t>y aprobación, si procede.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Elecciones a </a:t>
            </a:r>
            <a:r>
              <a:rPr lang="es-ES" sz="2000" b="1" dirty="0"/>
              <a:t>Junta Directiva </a:t>
            </a:r>
            <a:r>
              <a:rPr lang="es-ES" sz="2000" dirty="0"/>
              <a:t>de la Asociación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 smtClean="0"/>
              <a:t>Presentación </a:t>
            </a:r>
            <a:r>
              <a:rPr lang="es-ES" sz="2000" dirty="0"/>
              <a:t>del </a:t>
            </a:r>
            <a:r>
              <a:rPr lang="es-ES" sz="2000" b="1" dirty="0"/>
              <a:t>presupuesto para el año </a:t>
            </a:r>
            <a:r>
              <a:rPr lang="es-ES" sz="2000" b="1" dirty="0" smtClean="0"/>
              <a:t>2018 </a:t>
            </a:r>
            <a:r>
              <a:rPr lang="es-ES" sz="2000" dirty="0" smtClean="0"/>
              <a:t>y </a:t>
            </a:r>
            <a:r>
              <a:rPr lang="es-ES" sz="2000" dirty="0"/>
              <a:t>aprobación si procede</a:t>
            </a:r>
            <a:r>
              <a:rPr lang="es-E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000" dirty="0"/>
          </a:p>
          <a:p>
            <a:pPr marL="457200" indent="-457200">
              <a:buFont typeface="+mj-lt"/>
              <a:buAutoNum type="arabicPeriod"/>
            </a:pPr>
            <a:r>
              <a:rPr lang="es-ES" sz="2000" dirty="0"/>
              <a:t>Ruegos y Preguntas.</a:t>
            </a:r>
          </a:p>
        </p:txBody>
      </p:sp>
    </p:spTree>
    <p:extLst>
      <p:ext uri="{BB962C8B-B14F-4D97-AF65-F5344CB8AC3E}">
        <p14:creationId xmlns:p14="http://schemas.microsoft.com/office/powerpoint/2010/main" val="18050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665" y="2276324"/>
            <a:ext cx="8596668" cy="1826581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Presidencia</a:t>
            </a:r>
          </a:p>
        </p:txBody>
      </p:sp>
    </p:spTree>
    <p:extLst>
      <p:ext uri="{BB962C8B-B14F-4D97-AF65-F5344CB8AC3E}">
        <p14:creationId xmlns:p14="http://schemas.microsoft.com/office/powerpoint/2010/main" val="13417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23" y="285376"/>
            <a:ext cx="8042276" cy="832224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 de la Presidencia</a:t>
            </a:r>
            <a:endParaRPr lang="es-E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75420" y="1385081"/>
            <a:ext cx="77846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u="sng" dirty="0" smtClean="0"/>
              <a:t>Aumentar representatividad</a:t>
            </a:r>
            <a:endParaRPr lang="es-ES_tradn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Contacto con las universidades públicas no presentes en otros foros (AUIP)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u="sng" dirty="0" smtClean="0"/>
              <a:t>Definir el papel de los socios colaboradores</a:t>
            </a: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Positivo contar con ellos, pero aclarando las diferencias. Caso de fundaciones universidad-empresa</a:t>
            </a:r>
            <a:endParaRPr lang="es-ES_tradnl" dirty="0"/>
          </a:p>
          <a:p>
            <a:pPr algn="just"/>
            <a:endParaRPr lang="es-ES_tradnl" b="1" u="sng" dirty="0"/>
          </a:p>
          <a:p>
            <a:pPr algn="just"/>
            <a:r>
              <a:rPr lang="es-ES_tradnl" b="1" u="sng" dirty="0" smtClean="0"/>
              <a:t>Línea de fomento de colaboración entre socios</a:t>
            </a:r>
            <a:endParaRPr lang="es-ES_tradnl" dirty="0"/>
          </a:p>
          <a:p>
            <a:pPr algn="just"/>
            <a:r>
              <a:rPr lang="es-ES_tradnl" dirty="0" smtClean="0"/>
              <a:t>Objetivo: </a:t>
            </a:r>
            <a:r>
              <a:rPr lang="es-ES" dirty="0"/>
              <a:t>facilitar a los socios el intercambio de experiencias y la colaboración conjunta así como la organización de actividades de interés común respecto a la formación de postgrado educación permanente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_tradnl" dirty="0" smtClean="0"/>
              <a:t>Lo han solicitado pocos socios. Aumentar difusión. </a:t>
            </a:r>
          </a:p>
          <a:p>
            <a:pPr algn="just"/>
            <a:endParaRPr lang="es-ES_tradnl" dirty="0" smtClean="0"/>
          </a:p>
          <a:p>
            <a:pPr algn="just"/>
            <a:r>
              <a:rPr lang="es-ES_tradnl" b="1" u="sng" dirty="0"/>
              <a:t>Línea de fomento de </a:t>
            </a:r>
            <a:r>
              <a:rPr lang="es-ES_tradnl" b="1" u="sng" dirty="0" smtClean="0"/>
              <a:t>la internacionalización de socios</a:t>
            </a:r>
            <a:endParaRPr lang="es-ES_tradnl" b="1" u="sng" dirty="0"/>
          </a:p>
          <a:p>
            <a:pPr algn="just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14828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23" y="285376"/>
            <a:ext cx="8042276" cy="832224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Fomento de colaboración entre socios</a:t>
            </a:r>
            <a:endParaRPr lang="es-ES" sz="4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13080" y="980440"/>
            <a:ext cx="82469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Dirigido a Socios de Número (universidades) y sus fundaciones</a:t>
            </a:r>
          </a:p>
          <a:p>
            <a:pPr algn="just"/>
            <a:endParaRPr lang="es-ES_tradnl" b="1" u="sng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 smtClean="0"/>
              <a:t>Organización </a:t>
            </a:r>
            <a:r>
              <a:rPr lang="es-ES" b="1" u="sng" dirty="0"/>
              <a:t>de seminarios, talleres y jornadas </a:t>
            </a:r>
            <a:r>
              <a:rPr lang="es-ES" b="1" u="sng" dirty="0" smtClean="0"/>
              <a:t>técnicas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1.000 euros de gastos fungibles de la jornada (1 día)</a:t>
            </a:r>
          </a:p>
          <a:p>
            <a:pPr lvl="1" algn="just"/>
            <a:endParaRPr lang="es-ES_tradnl" dirty="0"/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/>
              <a:t>Visitas a Centros e </a:t>
            </a:r>
            <a:r>
              <a:rPr lang="es-ES" b="1" u="sng" dirty="0" smtClean="0"/>
              <a:t>Instituciones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Ver in situ </a:t>
            </a:r>
            <a:r>
              <a:rPr lang="es-ES" b="1" dirty="0"/>
              <a:t>buenas prácticas o aprender </a:t>
            </a:r>
            <a:r>
              <a:rPr lang="es-ES" dirty="0"/>
              <a:t>procesos o procedimientos </a:t>
            </a:r>
            <a:r>
              <a:rPr lang="es-ES" dirty="0" smtClean="0"/>
              <a:t>específicos </a:t>
            </a:r>
            <a:r>
              <a:rPr lang="es-ES" b="1" dirty="0" smtClean="0"/>
              <a:t>de otros socios de RUEPEP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300 euros en gastos de desplazamiento y alojamiento (máx. 3 días) + pago de 1 inscripción al siguiente Encuentro RUEPEP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_tradnl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ES" b="1" u="sng" dirty="0"/>
              <a:t>Reuniones de 2 o más instituciones para cerrar acuerdos </a:t>
            </a:r>
            <a:r>
              <a:rPr lang="es-ES" b="1" u="sng" dirty="0" smtClean="0"/>
              <a:t>para </a:t>
            </a:r>
            <a:r>
              <a:rPr lang="es-ES" b="1" u="sng" dirty="0"/>
              <a:t>realizar programas </a:t>
            </a:r>
            <a:r>
              <a:rPr lang="es-ES" b="1" u="sng" dirty="0" smtClean="0"/>
              <a:t>conjuntos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_tradnl" dirty="0" smtClean="0"/>
              <a:t>Hasta 300 euros de gastos de desplazamiento a la reunión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_tradnl" dirty="0" smtClean="0"/>
          </a:p>
          <a:p>
            <a:pPr algn="just"/>
            <a:endParaRPr lang="es-ES_tradnl" b="1" u="sng" dirty="0"/>
          </a:p>
          <a:p>
            <a:pPr algn="just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56727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Anuales 2017</a:t>
            </a:r>
            <a:endParaRPr lang="es-ES" sz="5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26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766126"/>
            <a:ext cx="8049337" cy="10918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603" y="143863"/>
            <a:ext cx="8042276" cy="9973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Socios de número (50)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07496" y="877905"/>
            <a:ext cx="3441841" cy="581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 smtClean="0">
                <a:latin typeface="+mn-lt"/>
                <a:cs typeface="Verdana" charset="0"/>
              </a:rPr>
              <a:t>UNIVERSIDAD </a:t>
            </a:r>
            <a:r>
              <a:rPr lang="es-ES" sz="1050" dirty="0">
                <a:latin typeface="+mn-lt"/>
                <a:cs typeface="Verdana" charset="0"/>
              </a:rPr>
              <a:t>REY JUAN CARLOS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ROVIRA I VIRGILI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SALAMANCA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SAN JORGE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SANTIAGO DE COMPOSTELA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SEVILLA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VALENCIA </a:t>
            </a:r>
            <a:r>
              <a:rPr lang="es-ES" sz="1050" dirty="0">
                <a:latin typeface="+mn-lt"/>
              </a:rPr>
              <a:t>(2010</a:t>
            </a:r>
            <a:r>
              <a:rPr lang="es-ES" sz="1050" dirty="0" smtClean="0">
                <a:latin typeface="+mn-lt"/>
              </a:rPr>
              <a:t>)</a:t>
            </a:r>
            <a:endParaRPr lang="es-ES" sz="1050" b="1" dirty="0" smtClean="0">
              <a:solidFill>
                <a:schemeClr val="accent5">
                  <a:lumMod val="75000"/>
                </a:schemeClr>
              </a:solidFill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VIC </a:t>
            </a:r>
            <a:r>
              <a:rPr lang="es-ES" sz="1050" dirty="0">
                <a:latin typeface="+mn-lt"/>
              </a:rPr>
              <a:t>(2010)</a:t>
            </a: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  <a:cs typeface="Verdana" charset="0"/>
              </a:rPr>
              <a:t>UNIVERSIDAD DE VIGO </a:t>
            </a:r>
            <a:r>
              <a:rPr lang="es-ES" sz="1050" dirty="0">
                <a:latin typeface="+mn-lt"/>
              </a:rPr>
              <a:t>(2010</a:t>
            </a:r>
            <a:r>
              <a:rPr lang="es-ES" sz="1050" dirty="0" smtClean="0">
                <a:latin typeface="+mn-lt"/>
              </a:rPr>
              <a:t>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 smtClean="0">
                <a:solidFill>
                  <a:schemeClr val="accent4"/>
                </a:solidFill>
                <a:latin typeface="+mn-lt"/>
                <a:cs typeface="Verdana" charset="0"/>
              </a:rPr>
              <a:t>UNIVERSIDAD </a:t>
            </a:r>
            <a:r>
              <a:rPr lang="es-ES" sz="1050" b="1" dirty="0">
                <a:solidFill>
                  <a:schemeClr val="accent4"/>
                </a:solidFill>
                <a:latin typeface="+mn-lt"/>
                <a:cs typeface="Verdana" charset="0"/>
              </a:rPr>
              <a:t>POLITÉCNICA DE </a:t>
            </a:r>
            <a:r>
              <a:rPr lang="es-ES" sz="1050" b="1" dirty="0" smtClean="0">
                <a:solidFill>
                  <a:schemeClr val="accent4"/>
                </a:solidFill>
                <a:latin typeface="+mn-lt"/>
                <a:cs typeface="Verdana" charset="0"/>
              </a:rPr>
              <a:t>MADRID (2011)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</a:rPr>
              <a:t>UNIVERSIDAD INTERNACIONAL DE CATALUÑA (2011)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 smtClean="0">
                <a:solidFill>
                  <a:schemeClr val="accent4"/>
                </a:solidFill>
                <a:latin typeface="+mn-lt"/>
              </a:rPr>
              <a:t>UNIVERSIDAD </a:t>
            </a:r>
            <a:r>
              <a:rPr lang="es-ES" sz="1050" b="1" dirty="0">
                <a:solidFill>
                  <a:schemeClr val="accent4"/>
                </a:solidFill>
                <a:latin typeface="+mn-lt"/>
              </a:rPr>
              <a:t>DE LLEIDA (2011</a:t>
            </a:r>
            <a:r>
              <a:rPr lang="es-ES" sz="1050" b="1" dirty="0" smtClean="0">
                <a:solidFill>
                  <a:schemeClr val="accent4"/>
                </a:solidFill>
                <a:latin typeface="+mn-lt"/>
              </a:rPr>
              <a:t>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chemeClr val="accent4"/>
                </a:solidFill>
                <a:latin typeface="+mn-lt"/>
                <a:cs typeface="Verdana" charset="0"/>
              </a:rPr>
              <a:t>UNIVERSIDAD DE VALLADOLID (2011</a:t>
            </a:r>
            <a:r>
              <a:rPr lang="es-ES" sz="1050" b="1" dirty="0" smtClean="0">
                <a:solidFill>
                  <a:schemeClr val="accent4"/>
                </a:solidFill>
                <a:latin typeface="+mn-lt"/>
                <a:cs typeface="Verdana" charset="0"/>
              </a:rPr>
              <a:t>)</a:t>
            </a:r>
            <a:endParaRPr lang="es-ES" sz="1050" b="1" dirty="0">
              <a:solidFill>
                <a:schemeClr val="accent4"/>
              </a:solidFill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b="1" dirty="0" smtClean="0">
                <a:solidFill>
                  <a:schemeClr val="accent1"/>
                </a:solidFill>
                <a:latin typeface="+mn-lt"/>
              </a:rPr>
              <a:t>UNIVERSIDAD </a:t>
            </a:r>
            <a:r>
              <a:rPr lang="es-ES" sz="1050" b="1" dirty="0">
                <a:solidFill>
                  <a:schemeClr val="accent1"/>
                </a:solidFill>
                <a:latin typeface="+mn-lt"/>
              </a:rPr>
              <a:t>DE DEUSTO (2012)</a:t>
            </a:r>
          </a:p>
          <a:p>
            <a:pPr>
              <a:spcBef>
                <a:spcPts val="300"/>
              </a:spcBef>
            </a:pPr>
            <a:r>
              <a:rPr lang="es-ES" sz="1050" b="1" dirty="0">
                <a:solidFill>
                  <a:schemeClr val="accent1"/>
                </a:solidFill>
                <a:latin typeface="+mn-lt"/>
              </a:rPr>
              <a:t>UNIVERSIDAD DE EXTREMADURA (2012</a:t>
            </a:r>
            <a:r>
              <a:rPr lang="es-ES" sz="1050" b="1" dirty="0" smtClean="0">
                <a:solidFill>
                  <a:schemeClr val="accent1"/>
                </a:solidFill>
                <a:latin typeface="+mn-lt"/>
              </a:rPr>
              <a:t>)</a:t>
            </a:r>
          </a:p>
          <a:p>
            <a:pPr>
              <a:spcBef>
                <a:spcPts val="300"/>
              </a:spcBef>
            </a:pPr>
            <a:r>
              <a:rPr lang="es-ES" sz="1050" b="1" dirty="0" smtClean="0">
                <a:solidFill>
                  <a:schemeClr val="accent6"/>
                </a:solidFill>
                <a:latin typeface="+mn-lt"/>
              </a:rPr>
              <a:t>UNIVERSIDAD </a:t>
            </a:r>
            <a:r>
              <a:rPr lang="es-ES" sz="1050" b="1" dirty="0">
                <a:solidFill>
                  <a:schemeClr val="accent6"/>
                </a:solidFill>
                <a:latin typeface="+mn-lt"/>
              </a:rPr>
              <a:t>DE LAS PALMAS DE GRAN CANARIA (2013)</a:t>
            </a:r>
          </a:p>
          <a:p>
            <a:pPr>
              <a:spcBef>
                <a:spcPts val="300"/>
              </a:spcBef>
            </a:pPr>
            <a:r>
              <a:rPr lang="es-ES" sz="1050" b="1" dirty="0" smtClean="0">
                <a:solidFill>
                  <a:schemeClr val="accent3"/>
                </a:solidFill>
                <a:latin typeface="+mn-lt"/>
              </a:rPr>
              <a:t>UNIVERSIDAD </a:t>
            </a:r>
            <a:r>
              <a:rPr lang="es-ES" sz="1050" b="1" dirty="0">
                <a:solidFill>
                  <a:schemeClr val="accent3"/>
                </a:solidFill>
                <a:latin typeface="+mn-lt"/>
              </a:rPr>
              <a:t>DE MÁLAGA (2014)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 smtClean="0">
                <a:solidFill>
                  <a:schemeClr val="accent3"/>
                </a:solidFill>
                <a:latin typeface="+mn-lt"/>
                <a:cs typeface="Verdana" charset="0"/>
              </a:rPr>
              <a:t>UNIVERSIDAD PONTIFICIA DE SALAMANCA (2014)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 smtClean="0">
                <a:solidFill>
                  <a:schemeClr val="accent2"/>
                </a:solidFill>
                <a:latin typeface="+mn-lt"/>
                <a:cs typeface="Verdana" charset="0"/>
              </a:rPr>
              <a:t>UNIVERSIDAD COMPLUTENSE DE MADRD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_tradnl" sz="1050" b="1" dirty="0" smtClean="0">
                <a:solidFill>
                  <a:schemeClr val="accent2"/>
                </a:solidFill>
                <a:latin typeface="+mn-lt"/>
                <a:cs typeface="Verdana" charset="0"/>
              </a:rPr>
              <a:t>MONDRAGON UNIBERSITATEA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_tradnl" sz="1050" b="1" dirty="0" smtClean="0">
                <a:solidFill>
                  <a:schemeClr val="accent2"/>
                </a:solidFill>
                <a:latin typeface="+mn-lt"/>
                <a:cs typeface="Verdana" charset="0"/>
              </a:rPr>
              <a:t>UNIVERSITAT JAUME I (2016)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>
              <a:latin typeface="+mn-lt"/>
              <a:cs typeface="Verdana" charset="0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 smtClean="0">
                <a:latin typeface="+mn-lt"/>
                <a:cs typeface="Verdana" charset="0"/>
              </a:rPr>
              <a:t>Bajas: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 smtClean="0">
                <a:solidFill>
                  <a:srgbClr val="FF6600"/>
                </a:solidFill>
                <a:latin typeface="+mn-lt"/>
                <a:cs typeface="Verdana" charset="0"/>
              </a:rPr>
              <a:t>UNIVERSIDAD DE ZARAGOZA </a:t>
            </a:r>
            <a:r>
              <a:rPr lang="es-ES" sz="1050" b="1" dirty="0" smtClean="0">
                <a:solidFill>
                  <a:srgbClr val="FF6600"/>
                </a:solidFill>
                <a:latin typeface="+mn-lt"/>
              </a:rPr>
              <a:t>(2014)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rgbClr val="FF6600"/>
                </a:solidFill>
                <a:latin typeface="+mn-lt"/>
              </a:rPr>
              <a:t>UNIVERSIDAD MIGUEL HERNÁNDEZ DE ELCHE (</a:t>
            </a:r>
            <a:r>
              <a:rPr lang="es-ES" sz="1050" b="1" dirty="0" smtClean="0">
                <a:solidFill>
                  <a:srgbClr val="FF6600"/>
                </a:solidFill>
                <a:latin typeface="+mn-lt"/>
              </a:rPr>
              <a:t>2017)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b="1" dirty="0">
                <a:solidFill>
                  <a:srgbClr val="FF6600"/>
                </a:solidFill>
                <a:latin typeface="+mn-lt"/>
              </a:rPr>
              <a:t>UNIVERSIDAD INTERNACIONAL VALENCIANA-VIU (2017)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7637" y="865233"/>
            <a:ext cx="40941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>
              <a:defRPr sz="1000">
                <a:latin typeface="Verdana" charset="0"/>
                <a:ea typeface="ＭＳ Ｐゴシック" charset="0"/>
                <a:cs typeface="Verdana" charset="0"/>
              </a:defRPr>
            </a:lvl1pPr>
            <a:lvl2pPr marL="742950" indent="-285750" eaLnBrk="0" hangingPunct="0">
              <a:defRPr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ALCALÁ (2010)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ALICANTE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ALMERÍA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AUTÓNOMA DE </a:t>
            </a:r>
            <a:r>
              <a:rPr lang="es-ES" sz="1050" dirty="0" smtClean="0">
                <a:latin typeface="+mn-lt"/>
              </a:rPr>
              <a:t>BARCELONA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AUTÓNOMA DE </a:t>
            </a:r>
            <a:r>
              <a:rPr lang="es-ES" sz="1050" dirty="0" smtClean="0">
                <a:latin typeface="+mn-lt"/>
              </a:rPr>
              <a:t>MADRID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BARCELONA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s-ES_tradnl" sz="1050" dirty="0" smtClean="0">
                <a:latin typeface="+mn-lt"/>
              </a:rPr>
              <a:t>UNIVERSIDAD DE CÁDIZ (2010)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 smtClean="0">
                <a:latin typeface="+mn-lt"/>
              </a:rPr>
              <a:t>UNIVERSIDAD </a:t>
            </a:r>
            <a:r>
              <a:rPr lang="es-ES" sz="1050" dirty="0">
                <a:latin typeface="+mn-lt"/>
              </a:rPr>
              <a:t>DE </a:t>
            </a:r>
            <a:r>
              <a:rPr lang="es-ES" sz="1050" dirty="0" smtClean="0">
                <a:latin typeface="+mn-lt"/>
              </a:rPr>
              <a:t>CANTABRIA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CARLOS III DE </a:t>
            </a:r>
            <a:r>
              <a:rPr lang="es-ES" sz="1050" dirty="0" smtClean="0">
                <a:latin typeface="+mn-lt"/>
              </a:rPr>
              <a:t>MADRID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CASTILLA-LA </a:t>
            </a:r>
            <a:r>
              <a:rPr lang="es-ES" sz="1050" dirty="0" smtClean="0">
                <a:latin typeface="+mn-lt"/>
              </a:rPr>
              <a:t>MANCHA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</a:t>
            </a:r>
            <a:r>
              <a:rPr lang="es-ES" sz="1050" dirty="0" smtClean="0">
                <a:latin typeface="+mn-lt"/>
              </a:rPr>
              <a:t>CÓRDOBA </a:t>
            </a:r>
            <a:r>
              <a:rPr lang="es-ES" sz="1050" dirty="0"/>
              <a:t>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</a:pPr>
            <a:r>
              <a:rPr lang="es-ES" sz="1050" dirty="0"/>
              <a:t>UNIVERSIDAD DE GIRONA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GRANADA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HUELVA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LAS ISLAS BALEARES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JAÉN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LA RIOJA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DE LEÓN (</a:t>
            </a:r>
            <a:r>
              <a:rPr lang="es-ES" sz="1050" dirty="0" smtClean="0">
                <a:latin typeface="+mn-lt"/>
              </a:rPr>
              <a:t>2010)</a:t>
            </a:r>
          </a:p>
          <a:p>
            <a:pPr>
              <a:spcBef>
                <a:spcPts val="300"/>
              </a:spcBef>
            </a:pPr>
            <a:r>
              <a:rPr lang="es-ES" sz="1050" dirty="0" smtClean="0">
                <a:latin typeface="+mn-lt"/>
              </a:rPr>
              <a:t>UNIVERSIDAD </a:t>
            </a:r>
            <a:r>
              <a:rPr lang="es-ES" sz="1050" dirty="0">
                <a:latin typeface="+mn-lt"/>
              </a:rPr>
              <a:t>DE MURCIA (2010)</a:t>
            </a:r>
          </a:p>
          <a:p>
            <a:pPr>
              <a:spcBef>
                <a:spcPts val="300"/>
              </a:spcBef>
            </a:pPr>
            <a:r>
              <a:rPr lang="es-ES" sz="1050" dirty="0">
                <a:latin typeface="+mn-lt"/>
              </a:rPr>
              <a:t>UNIVERSIDAD NACIONAL DE EDUCACIÓN A DISTANCIA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UNIVERSITAT OBERTA DE CATALUNYA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DE OVIEDO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PABLO DE OLAVIDE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DEL PAÍS VASCO / EHU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POLITÉCNICA DE CATALUÑA (2010</a:t>
            </a:r>
            <a:r>
              <a:rPr lang="es-ES" sz="1050" dirty="0" smtClean="0">
                <a:latin typeface="+mn-lt"/>
              </a:rPr>
              <a:t>)</a:t>
            </a: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POLITÉCNICA DE VALENCIA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POMPEU FABRA (2010)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>
                <a:latin typeface="+mn-lt"/>
              </a:rPr>
              <a:t>UNIVERSIDAD PÚBLICA DE NAVARRA (2010</a:t>
            </a:r>
            <a:r>
              <a:rPr lang="es-ES" sz="1050" dirty="0" smtClean="0">
                <a:latin typeface="+mn-lt"/>
              </a:rPr>
              <a:t>)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r>
              <a:rPr lang="es-ES" sz="1050" dirty="0"/>
              <a:t>UNIVERSIDAD RAMÓN LLULL(2010) </a:t>
            </a: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>
              <a:latin typeface="+mn-lt"/>
            </a:endParaRPr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/>
          </a:p>
          <a:p>
            <a:pPr>
              <a:spcBef>
                <a:spcPts val="300"/>
              </a:spcBef>
              <a:buClr>
                <a:schemeClr val="hlink"/>
              </a:buClr>
              <a:buSzPct val="65000"/>
            </a:pPr>
            <a:endParaRPr lang="es-ES" sz="1050" dirty="0"/>
          </a:p>
          <a:p>
            <a:pPr>
              <a:spcBef>
                <a:spcPts val="300"/>
              </a:spcBef>
            </a:pPr>
            <a:endParaRPr lang="es-ES" sz="1050" dirty="0" smtClean="0">
              <a:latin typeface="+mn-lt"/>
            </a:endParaRPr>
          </a:p>
          <a:p>
            <a:pPr>
              <a:spcBef>
                <a:spcPts val="300"/>
              </a:spcBef>
            </a:pPr>
            <a:endParaRPr lang="es-ES" sz="1050" b="1" dirty="0">
              <a:solidFill>
                <a:srgbClr val="AA581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094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095" y="105340"/>
            <a:ext cx="8042276" cy="101002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10+3 Socios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colaboradores y 2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58479" y="977231"/>
            <a:ext cx="461645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</a:t>
            </a:r>
            <a:r>
              <a:rPr lang="es-ES" sz="1050" dirty="0"/>
              <a:t>UNED (2010)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/>
              <a:t>FUNDACIÓN UNIVERSIDAD-EMPRESA (2010)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FUNDACIÓN </a:t>
            </a:r>
            <a:r>
              <a:rPr lang="es-ES" sz="1050" dirty="0"/>
              <a:t>UNIVERSIDAD JAUME I – EMPRESA 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s-ES" sz="1050" dirty="0" smtClean="0"/>
              <a:t>SIGMA </a:t>
            </a:r>
            <a:r>
              <a:rPr lang="es-ES" sz="1050" dirty="0"/>
              <a:t>GESTIÓN UNIVERSITARIA AIE (2010</a:t>
            </a:r>
            <a:r>
              <a:rPr lang="es-ES" sz="1050" dirty="0" smtClean="0"/>
              <a:t>)</a:t>
            </a:r>
          </a:p>
          <a:p>
            <a:pPr>
              <a:spcBef>
                <a:spcPts val="300"/>
              </a:spcBef>
              <a:buNone/>
            </a:pPr>
            <a:endParaRPr lang="es-ES" sz="1050" dirty="0"/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4"/>
                </a:solidFill>
              </a:rPr>
              <a:t>INSTITUT DE FORMACIÓ CONTINUA DE LA UNIVERSITAT DE BARCELONA (IL3) (2011)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 smtClean="0">
                <a:solidFill>
                  <a:schemeClr val="accent4"/>
                </a:solidFill>
              </a:rPr>
              <a:t>FUNDACIÓN </a:t>
            </a:r>
            <a:r>
              <a:rPr lang="es-ES" sz="1050" b="1" dirty="0">
                <a:solidFill>
                  <a:schemeClr val="accent4"/>
                </a:solidFill>
              </a:rPr>
              <a:t>UNIVERSIDAD-SOCIEDAD DE LA UNIVERSIDAD PÚBLICA DE NAVARRA (2011</a:t>
            </a:r>
            <a:r>
              <a:rPr lang="es-ES" sz="1050" b="1" dirty="0" smtClean="0">
                <a:solidFill>
                  <a:schemeClr val="accent4"/>
                </a:solidFill>
              </a:rPr>
              <a:t>)</a:t>
            </a:r>
          </a:p>
          <a:p>
            <a:pPr>
              <a:spcBef>
                <a:spcPts val="300"/>
              </a:spcBef>
              <a:buNone/>
            </a:pPr>
            <a:endParaRPr lang="es-ES_tradnl" sz="1050" b="1" dirty="0" smtClean="0">
              <a:solidFill>
                <a:schemeClr val="accent4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s-ES_tradnl" sz="1050" b="1" dirty="0" smtClean="0">
                <a:solidFill>
                  <a:schemeClr val="accent1"/>
                </a:solidFill>
              </a:rPr>
              <a:t>FORMACIÓN ALCALÁ (2012)</a:t>
            </a:r>
            <a:endParaRPr lang="es-ES" sz="1050" b="1" dirty="0" smtClean="0">
              <a:solidFill>
                <a:schemeClr val="accent1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6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s-ES" sz="1050" b="1" dirty="0" smtClean="0">
                <a:solidFill>
                  <a:schemeClr val="accent6"/>
                </a:solidFill>
              </a:rPr>
              <a:t>INICIATIVAS </a:t>
            </a:r>
            <a:r>
              <a:rPr lang="es-ES" sz="1050" b="1" dirty="0">
                <a:solidFill>
                  <a:schemeClr val="accent6"/>
                </a:solidFill>
              </a:rPr>
              <a:t>ORGANIZATIVAS DE EMPRESA, S.L. (2013</a:t>
            </a:r>
            <a:r>
              <a:rPr lang="es-ES" sz="1050" b="1" dirty="0" smtClean="0">
                <a:solidFill>
                  <a:schemeClr val="accent6"/>
                </a:solidFill>
              </a:rPr>
              <a:t>)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6"/>
                </a:solidFill>
              </a:rPr>
              <a:t>INSTITUTO TECNOLÓGICO EUROPEO DE LAS CIENCIAS ODONTOLÓGICAS (</a:t>
            </a:r>
            <a:r>
              <a:rPr lang="es-ES" sz="1050" b="1" dirty="0" smtClean="0">
                <a:solidFill>
                  <a:schemeClr val="accent6"/>
                </a:solidFill>
              </a:rPr>
              <a:t>2013)</a:t>
            </a:r>
            <a:endParaRPr lang="es-ES" sz="1050" b="1" dirty="0">
              <a:solidFill>
                <a:schemeClr val="accent6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3"/>
                </a:solidFill>
              </a:rPr>
              <a:t>FORMACIÓN DE </a:t>
            </a:r>
            <a:r>
              <a:rPr lang="es-ES" sz="1050" b="1" dirty="0" smtClean="0">
                <a:solidFill>
                  <a:schemeClr val="accent3"/>
                </a:solidFill>
              </a:rPr>
              <a:t>POSTGRADO EN ODONTOLOGÍA </a:t>
            </a:r>
            <a:r>
              <a:rPr lang="es-ES" sz="1050" b="1" dirty="0">
                <a:solidFill>
                  <a:schemeClr val="accent3"/>
                </a:solidFill>
              </a:rPr>
              <a:t>(2014</a:t>
            </a:r>
            <a:r>
              <a:rPr lang="es-ES" sz="1050" b="1" dirty="0" smtClean="0">
                <a:solidFill>
                  <a:schemeClr val="accent3"/>
                </a:solidFill>
              </a:rPr>
              <a:t>)</a:t>
            </a:r>
            <a:endParaRPr lang="es-ES_tradnl" sz="1050" b="1" dirty="0">
              <a:solidFill>
                <a:schemeClr val="accent3"/>
              </a:solidFill>
            </a:endParaRP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2"/>
                </a:solidFill>
              </a:rPr>
              <a:t>INSTITUTO SUPERIOR DE ESTUDIOS PSICOLÓGICOS </a:t>
            </a:r>
            <a:r>
              <a:rPr lang="es-ES" sz="1050" b="1" dirty="0" smtClean="0">
                <a:solidFill>
                  <a:schemeClr val="accent2"/>
                </a:solidFill>
              </a:rPr>
              <a:t>– ISEP (2017)</a:t>
            </a:r>
          </a:p>
          <a:p>
            <a:pPr>
              <a:spcBef>
                <a:spcPts val="300"/>
              </a:spcBef>
              <a:buNone/>
            </a:pPr>
            <a:r>
              <a:rPr lang="en-US" sz="1050" b="1" dirty="0">
                <a:solidFill>
                  <a:schemeClr val="accent3">
                    <a:lumMod val="50000"/>
                  </a:schemeClr>
                </a:solidFill>
              </a:rPr>
              <a:t>ZIGURAT GLOBAL INSTTITUTE OF TECHNOLOGY, S.L</a:t>
            </a:r>
            <a:r>
              <a:rPr lang="en-US" sz="105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s-ES_tradnl" sz="1050" b="1" dirty="0" smtClean="0">
                <a:solidFill>
                  <a:schemeClr val="accent3">
                    <a:lumMod val="50000"/>
                  </a:schemeClr>
                </a:solidFill>
              </a:rPr>
              <a:t>(2018)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3">
                    <a:lumMod val="50000"/>
                  </a:schemeClr>
                </a:solidFill>
              </a:rPr>
              <a:t>FUNDACIÓN GENERAL UNIVERSIDAD DE LA LAGUNA </a:t>
            </a:r>
            <a:r>
              <a:rPr lang="es-ES" sz="1050" b="1" dirty="0" smtClean="0">
                <a:solidFill>
                  <a:schemeClr val="accent3">
                    <a:lumMod val="50000"/>
                  </a:schemeClr>
                </a:solidFill>
              </a:rPr>
              <a:t>( ABRIL 2018</a:t>
            </a:r>
            <a:r>
              <a:rPr lang="es-ES" sz="1050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300"/>
              </a:spcBef>
              <a:buNone/>
            </a:pPr>
            <a:endParaRPr lang="es-ES" sz="1050" b="1" u="sng" dirty="0"/>
          </a:p>
          <a:p>
            <a:pPr>
              <a:spcBef>
                <a:spcPts val="300"/>
              </a:spcBef>
              <a:buNone/>
            </a:pPr>
            <a:r>
              <a:rPr lang="es-ES" sz="1050" b="1" u="sng" dirty="0"/>
              <a:t>Socios de Honor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5"/>
                </a:solidFill>
              </a:rPr>
              <a:t>PAU </a:t>
            </a:r>
            <a:r>
              <a:rPr lang="es-ES" sz="1000" b="1" dirty="0">
                <a:solidFill>
                  <a:schemeClr val="accent5"/>
                </a:solidFill>
              </a:rPr>
              <a:t>VERRIÉ</a:t>
            </a:r>
            <a:r>
              <a:rPr lang="es-ES" sz="1050" b="1" dirty="0">
                <a:solidFill>
                  <a:schemeClr val="accent5"/>
                </a:solidFill>
              </a:rPr>
              <a:t> (2011)</a:t>
            </a:r>
          </a:p>
          <a:p>
            <a:pPr>
              <a:spcBef>
                <a:spcPts val="300"/>
              </a:spcBef>
              <a:buNone/>
            </a:pPr>
            <a:r>
              <a:rPr lang="es-ES" sz="1050" b="1" dirty="0">
                <a:solidFill>
                  <a:schemeClr val="accent5"/>
                </a:solidFill>
              </a:rPr>
              <a:t>JOAN MARÍA MALAPEIRA (2016)</a:t>
            </a:r>
          </a:p>
          <a:p>
            <a:pPr>
              <a:spcBef>
                <a:spcPts val="300"/>
              </a:spcBef>
              <a:buNone/>
            </a:pPr>
            <a:endParaRPr lang="es-ES" sz="1050" b="1" dirty="0">
              <a:solidFill>
                <a:srgbClr val="5F8804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451764" y="839096"/>
            <a:ext cx="3405333" cy="525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None/>
            </a:pPr>
            <a:r>
              <a:rPr lang="es-ES" sz="1050" b="1" u="sng" dirty="0" smtClean="0"/>
              <a:t>Bajas</a:t>
            </a:r>
            <a:r>
              <a:rPr lang="es-ES" sz="1050" b="1" u="sng" dirty="0"/>
              <a:t>: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EULAM POSTGRADO (2013)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FUNDACIÓN </a:t>
            </a: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UNIVERSITARIA DEL BAGÉS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2013)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FUNDACIÓN ZARAGOZA LOGISTICS CENTER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2013)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FUNDACIÓN UNIVERSIDAD EMPRESA DE LA PROVINCIA DE CÁDIZ (FUECA) 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2013)</a:t>
            </a:r>
            <a:endParaRPr lang="es-ES" sz="1050" b="1" dirty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FUNDACIÓN UNIVERSITARIA PARA EL DESARROLLO DE LA PROVINCIA DE CÓRDOBA (FUNDECOR) (2014)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FUNDACIÓN EMPRESA-UNIVERSIDAD DE ZARAGOZA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2014)</a:t>
            </a:r>
            <a:endParaRPr lang="es-ES" sz="1050" b="1" dirty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FUNDACIÓN UNIVERSIDAD-EMPRESA DE LES ILLES BALEARS (FUEIB) (2015)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_tradnl" sz="1050" b="1" dirty="0" smtClean="0">
                <a:solidFill>
                  <a:srgbClr val="FF6600"/>
                </a:solidFill>
                <a:cs typeface="Verdana" charset="0"/>
              </a:rPr>
              <a:t>FUNDACIÓN LA SALLE (2015)</a:t>
            </a: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FUNDACIÓN </a:t>
            </a: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GENERAL DE GRANADA-EMPRESA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2017)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FUNDACIÓN GENERAL DE LA UNIVERSIDAD DE LEÓN Y EMPRESA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2017)</a:t>
            </a: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r>
              <a:rPr lang="es-ES" sz="1050" b="1" dirty="0">
                <a:solidFill>
                  <a:srgbClr val="FF6600"/>
                </a:solidFill>
                <a:cs typeface="Verdana" charset="0"/>
              </a:rPr>
              <a:t>FUNDACIÓN UNIVERSIDAD EMPRESA DE VALENCIA (</a:t>
            </a:r>
            <a:r>
              <a:rPr lang="es-ES" sz="1050" b="1" dirty="0" smtClean="0">
                <a:solidFill>
                  <a:srgbClr val="FF6600"/>
                </a:solidFill>
                <a:cs typeface="Verdana" charset="0"/>
              </a:rPr>
              <a:t>2018)</a:t>
            </a:r>
            <a:endParaRPr lang="es-ES" sz="1050" b="1" dirty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 smtClean="0">
              <a:solidFill>
                <a:srgbClr val="FF6600"/>
              </a:solidFill>
              <a:cs typeface="Verdana" charset="0"/>
            </a:endParaRPr>
          </a:p>
          <a:p>
            <a:pPr marL="0" indent="0">
              <a:spcBef>
                <a:spcPts val="300"/>
              </a:spcBef>
              <a:buClr>
                <a:schemeClr val="hlink"/>
              </a:buClr>
              <a:buSzPct val="65000"/>
              <a:buNone/>
            </a:pPr>
            <a:endParaRPr lang="es-ES" sz="1050" b="1" dirty="0">
              <a:solidFill>
                <a:srgbClr val="FF66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rgbClr val="FF66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3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es-ES" sz="105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6575" y="247281"/>
            <a:ext cx="8042276" cy="806824"/>
          </a:xfrm>
        </p:spPr>
        <p:txBody>
          <a:bodyPr/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Cuentas anuales 2017</a:t>
            </a:r>
            <a:endParaRPr lang="es-E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0039942" y="251615"/>
            <a:ext cx="1928915" cy="1162221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Saldo del Ejercicio: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/>
              <a:t> </a:t>
            </a:r>
            <a:r>
              <a:rPr lang="es-ES" dirty="0" smtClean="0"/>
              <a:t>+14.138,04€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86742"/>
              </p:ext>
            </p:extLst>
          </p:nvPr>
        </p:nvGraphicFramePr>
        <p:xfrm>
          <a:off x="1337733" y="643459"/>
          <a:ext cx="7524044" cy="5595058"/>
        </p:xfrm>
        <a:graphic>
          <a:graphicData uri="http://schemas.openxmlformats.org/drawingml/2006/table">
            <a:tbl>
              <a:tblPr/>
              <a:tblGrid>
                <a:gridCol w="63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67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994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PPTO </a:t>
                      </a:r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Ejecutado </a:t>
                      </a:r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41.600,00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26.000,00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 DE SOCIOS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27.900,00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26.000,00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numerarios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25.500,00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24.000,00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253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Socios Colaboradores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2.400,00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2.000,00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_tradn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INCORP.</a:t>
                      </a:r>
                      <a:r>
                        <a:rPr lang="es-ES_tradnl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REMANENTES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13.700,00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s-ES" sz="16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</a:t>
                      </a:r>
                      <a:r>
                        <a:rPr lang="es-E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es-E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9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41.600,00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11.861,96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FUNCIONAMIENTO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.000,00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35,18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difusión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Fungible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35,18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Edición publicaciones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17.000,00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6.179,63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gestoría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1.400,83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realización de Estudios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administración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4.778,80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9005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  <a:r>
                        <a:rPr lang="es-E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SOCIOS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  <a:endParaRPr lang="es-ES" sz="1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2.683,27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</a:t>
                      </a:r>
                      <a:r>
                        <a:rPr lang="es-ES_tradn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actividades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9.600,00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2.683,27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VIAJE Y DESPLAZAMIENTO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2.926,30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Junta Directiva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6.000,00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2.926,30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ctr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Viajes Red y de respresentación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9941">
                <a:tc>
                  <a:txBody>
                    <a:bodyPr/>
                    <a:lstStyle/>
                    <a:p>
                      <a:pPr algn="l" fontAlgn="b"/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VARIOS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2.500,00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37,58 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DEL EJERCICIO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  <a:endParaRPr lang="es-ES" sz="16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</a:t>
                      </a: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14.138,04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3933</TotalTime>
  <Words>1295</Words>
  <Application>Microsoft Office PowerPoint</Application>
  <PresentationFormat>Panorámica</PresentationFormat>
  <Paragraphs>368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Trebuchet MS</vt:lpstr>
      <vt:lpstr>Verdana</vt:lpstr>
      <vt:lpstr>Wingdings 2</vt:lpstr>
      <vt:lpstr>Wingdings 3</vt:lpstr>
      <vt:lpstr>Faceta</vt:lpstr>
      <vt:lpstr>Asamblea General RUEPEP 2018</vt:lpstr>
      <vt:lpstr>Orden del día</vt:lpstr>
      <vt:lpstr>Informe de Presidencia</vt:lpstr>
      <vt:lpstr>Informe de la Presidencia</vt:lpstr>
      <vt:lpstr>Fomento de colaboración entre socios</vt:lpstr>
      <vt:lpstr>Cuentas Anuales 2017</vt:lpstr>
      <vt:lpstr>Socios de número (50)</vt:lpstr>
      <vt:lpstr>10+3 Socios colaboradores y 2 de honor</vt:lpstr>
      <vt:lpstr>Cuentas anuales 2017</vt:lpstr>
      <vt:lpstr>Propuesta de modificación de estatutos</vt:lpstr>
      <vt:lpstr>Elecciones a Junta Directiva</vt:lpstr>
      <vt:lpstr>Candidaturas a Vocalías 1 y 2</vt:lpstr>
      <vt:lpstr>Presupuesto 2018</vt:lpstr>
      <vt:lpstr>Presentación de PowerPoint</vt:lpstr>
      <vt:lpstr>Universidades que no son socias</vt:lpstr>
      <vt:lpstr>Ruegos y Preguntas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RUEPEP 2014</dc:title>
  <dc:creator>Sandra Alegre Del Barrio</dc:creator>
  <cp:lastModifiedBy>Roberto Romero Llop</cp:lastModifiedBy>
  <cp:revision>91</cp:revision>
  <dcterms:created xsi:type="dcterms:W3CDTF">2014-02-14T10:44:22Z</dcterms:created>
  <dcterms:modified xsi:type="dcterms:W3CDTF">2018-04-11T17:06:11Z</dcterms:modified>
</cp:coreProperties>
</file>